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830" r:id="rId4"/>
  </p:sldMasterIdLst>
  <p:notesMasterIdLst>
    <p:notesMasterId r:id="rId30"/>
  </p:notesMasterIdLst>
  <p:handoutMasterIdLst>
    <p:handoutMasterId r:id="rId31"/>
  </p:handoutMasterIdLst>
  <p:sldIdLst>
    <p:sldId id="262" r:id="rId5"/>
    <p:sldId id="263" r:id="rId6"/>
    <p:sldId id="264" r:id="rId7"/>
    <p:sldId id="265" r:id="rId8"/>
    <p:sldId id="266" r:id="rId9"/>
    <p:sldId id="274" r:id="rId10"/>
    <p:sldId id="273" r:id="rId11"/>
    <p:sldId id="275" r:id="rId12"/>
    <p:sldId id="288" r:id="rId13"/>
    <p:sldId id="267" r:id="rId14"/>
    <p:sldId id="282" r:id="rId15"/>
    <p:sldId id="287" r:id="rId16"/>
    <p:sldId id="284" r:id="rId17"/>
    <p:sldId id="286" r:id="rId18"/>
    <p:sldId id="283" r:id="rId19"/>
    <p:sldId id="285" r:id="rId20"/>
    <p:sldId id="268" r:id="rId21"/>
    <p:sldId id="276" r:id="rId22"/>
    <p:sldId id="277" r:id="rId23"/>
    <p:sldId id="278" r:id="rId24"/>
    <p:sldId id="279" r:id="rId25"/>
    <p:sldId id="270" r:id="rId26"/>
    <p:sldId id="269" r:id="rId27"/>
    <p:sldId id="280" r:id="rId28"/>
    <p:sldId id="281" r:id="rId29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ヒラギノ角ゴ Pro W3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ヒラギノ角ゴ Pro W3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ヒラギノ角ゴ Pro W3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ヒラギノ角ゴ Pro W3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ヒラギノ角ゴ Pro W3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ヒラギノ角ゴ Pro W3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ヒラギノ角ゴ Pro W3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ヒラギノ角ゴ Pro W3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ヒラギノ角ゴ Pro W3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orient="horz" pos="1440">
          <p15:clr>
            <a:srgbClr val="A4A3A4"/>
          </p15:clr>
        </p15:guide>
        <p15:guide id="3" orient="horz" pos="432">
          <p15:clr>
            <a:srgbClr val="A4A3A4"/>
          </p15:clr>
        </p15:guide>
        <p15:guide id="4" orient="horz" pos="2880">
          <p15:clr>
            <a:srgbClr val="A4A3A4"/>
          </p15:clr>
        </p15:guide>
        <p15:guide id="5" orient="horz" pos="3884">
          <p15:clr>
            <a:srgbClr val="A4A3A4"/>
          </p15:clr>
        </p15:guide>
        <p15:guide id="6" pos="2880">
          <p15:clr>
            <a:srgbClr val="A4A3A4"/>
          </p15:clr>
        </p15:guide>
        <p15:guide id="7" pos="3600">
          <p15:clr>
            <a:srgbClr val="A4A3A4"/>
          </p15:clr>
        </p15:guide>
        <p15:guide id="8" pos="4332">
          <p15:clr>
            <a:srgbClr val="A4A3A4"/>
          </p15:clr>
        </p15:guide>
        <p15:guide id="9" pos="5280">
          <p15:clr>
            <a:srgbClr val="A4A3A4"/>
          </p15:clr>
        </p15:guide>
        <p15:guide id="10" pos="2160">
          <p15:clr>
            <a:srgbClr val="A4A3A4"/>
          </p15:clr>
        </p15:guide>
        <p15:guide id="11" pos="1440">
          <p15:clr>
            <a:srgbClr val="A4A3A4"/>
          </p15:clr>
        </p15:guide>
        <p15:guide id="12" pos="4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94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303" autoAdjust="0"/>
    <p:restoredTop sz="86699" autoAdjust="0"/>
  </p:normalViewPr>
  <p:slideViewPr>
    <p:cSldViewPr>
      <p:cViewPr varScale="1">
        <p:scale>
          <a:sx n="92" d="100"/>
          <a:sy n="92" d="100"/>
        </p:scale>
        <p:origin x="680" y="184"/>
      </p:cViewPr>
      <p:guideLst>
        <p:guide orient="horz" pos="2160"/>
        <p:guide orient="horz" pos="1440"/>
        <p:guide orient="horz" pos="432"/>
        <p:guide orient="horz" pos="2880"/>
        <p:guide orient="horz" pos="3884"/>
        <p:guide pos="2880"/>
        <p:guide pos="3600"/>
        <p:guide pos="4332"/>
        <p:guide pos="5280"/>
        <p:guide pos="2160"/>
        <p:guide pos="1440"/>
        <p:guide pos="480"/>
      </p:guideLst>
    </p:cSldViewPr>
  </p:slideViewPr>
  <p:outlineViewPr>
    <p:cViewPr>
      <p:scale>
        <a:sx n="50" d="100"/>
        <a:sy n="50" d="100"/>
      </p:scale>
      <p:origin x="0" y="-2600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6.xml"/><Relationship Id="rId21" Type="http://schemas.openxmlformats.org/officeDocument/2006/relationships/slide" Target="slides/slide17.xml"/><Relationship Id="rId22" Type="http://schemas.openxmlformats.org/officeDocument/2006/relationships/slide" Target="slides/slide18.xml"/><Relationship Id="rId23" Type="http://schemas.openxmlformats.org/officeDocument/2006/relationships/slide" Target="slides/slide19.xml"/><Relationship Id="rId24" Type="http://schemas.openxmlformats.org/officeDocument/2006/relationships/slide" Target="slides/slide20.xml"/><Relationship Id="rId25" Type="http://schemas.openxmlformats.org/officeDocument/2006/relationships/slide" Target="slides/slide21.xml"/><Relationship Id="rId26" Type="http://schemas.openxmlformats.org/officeDocument/2006/relationships/slide" Target="slides/slide22.xml"/><Relationship Id="rId27" Type="http://schemas.openxmlformats.org/officeDocument/2006/relationships/slide" Target="slides/slide23.xml"/><Relationship Id="rId28" Type="http://schemas.openxmlformats.org/officeDocument/2006/relationships/slide" Target="slides/slide24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2" Type="http://schemas.openxmlformats.org/officeDocument/2006/relationships/customXml" Target="../customXml/item2.xml"/><Relationship Id="rId3" Type="http://schemas.openxmlformats.org/officeDocument/2006/relationships/customXml" Target="../customXml/item3.xml"/><Relationship Id="rId4" Type="http://schemas.openxmlformats.org/officeDocument/2006/relationships/slideMaster" Target="slideMasters/slideMaster1.xml"/><Relationship Id="rId5" Type="http://schemas.openxmlformats.org/officeDocument/2006/relationships/slide" Target="slides/slide1.xml"/><Relationship Id="rId30" Type="http://schemas.openxmlformats.org/officeDocument/2006/relationships/notesMaster" Target="notesMasters/notesMaster1.xml"/><Relationship Id="rId31" Type="http://schemas.openxmlformats.org/officeDocument/2006/relationships/handoutMaster" Target="handoutMasters/handoutMaster1.xml"/><Relationship Id="rId32" Type="http://schemas.openxmlformats.org/officeDocument/2006/relationships/presProps" Target="presProps.xml"/><Relationship Id="rId9" Type="http://schemas.openxmlformats.org/officeDocument/2006/relationships/slide" Target="slides/slide5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33" Type="http://schemas.openxmlformats.org/officeDocument/2006/relationships/viewProps" Target="viewProps.xml"/><Relationship Id="rId34" Type="http://schemas.openxmlformats.org/officeDocument/2006/relationships/theme" Target="theme/theme1.xml"/><Relationship Id="rId35" Type="http://schemas.openxmlformats.org/officeDocument/2006/relationships/tableStyles" Target="tableStyles.xml"/><Relationship Id="rId10" Type="http://schemas.openxmlformats.org/officeDocument/2006/relationships/slide" Target="slides/slide6.xml"/><Relationship Id="rId11" Type="http://schemas.openxmlformats.org/officeDocument/2006/relationships/slide" Target="slides/slide7.xml"/><Relationship Id="rId12" Type="http://schemas.openxmlformats.org/officeDocument/2006/relationships/slide" Target="slides/slide8.xml"/><Relationship Id="rId13" Type="http://schemas.openxmlformats.org/officeDocument/2006/relationships/slide" Target="slides/slide9.xml"/><Relationship Id="rId14" Type="http://schemas.openxmlformats.org/officeDocument/2006/relationships/slide" Target="slides/slide10.xml"/><Relationship Id="rId15" Type="http://schemas.openxmlformats.org/officeDocument/2006/relationships/slide" Target="slides/slide11.xml"/><Relationship Id="rId16" Type="http://schemas.openxmlformats.org/officeDocument/2006/relationships/slide" Target="slides/slide12.xml"/><Relationship Id="rId17" Type="http://schemas.openxmlformats.org/officeDocument/2006/relationships/slide" Target="slides/slide13.xml"/><Relationship Id="rId18" Type="http://schemas.openxmlformats.org/officeDocument/2006/relationships/slide" Target="slides/slide14.xml"/><Relationship Id="rId19" Type="http://schemas.openxmlformats.org/officeDocument/2006/relationships/slide" Target="slides/slide15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ヒラギノ角ゴ Pro W3" charset="0"/>
                <a:cs typeface="ヒラギノ角ゴ Pro W3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ea typeface="ヒラギノ角ゴ Pro W3" charset="0"/>
                <a:cs typeface="ヒラギノ角ゴ Pro W3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ヒラギノ角ゴ Pro W3" charset="0"/>
                <a:cs typeface="ヒラギノ角ゴ Pro W3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22445FF8-7E38-4A2C-9AAF-2398F970BE38}" type="slidenum">
              <a:rPr lang="en-US" altLang="nl-NL"/>
              <a:pPr>
                <a:defRPr/>
              </a:pPr>
              <a:t>‹nr.›</a:t>
            </a:fld>
            <a:endParaRPr lang="en-US" altLang="nl-NL"/>
          </a:p>
        </p:txBody>
      </p:sp>
    </p:spTree>
    <p:extLst>
      <p:ext uri="{BB962C8B-B14F-4D97-AF65-F5344CB8AC3E}">
        <p14:creationId xmlns:p14="http://schemas.microsoft.com/office/powerpoint/2010/main" val="155359457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ヒラギノ角ゴ Pro W3" charset="0"/>
                <a:cs typeface="ヒラギノ角ゴ Pro W3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ea typeface="ヒラギノ角ゴ Pro W3" charset="0"/>
                <a:cs typeface="ヒラギノ角ゴ Pro W3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4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6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ヒラギノ角ゴ Pro W3" charset="0"/>
                <a:cs typeface="ヒラギノ角ゴ Pro W3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552530FD-60E0-4722-B48A-380B515FCC8C}" type="slidenum">
              <a:rPr lang="en-US" altLang="nl-NL"/>
              <a:pPr>
                <a:defRPr/>
              </a:pPr>
              <a:t>‹nr.›</a:t>
            </a:fld>
            <a:endParaRPr lang="en-US" altLang="nl-NL"/>
          </a:p>
        </p:txBody>
      </p:sp>
    </p:spTree>
    <p:extLst>
      <p:ext uri="{BB962C8B-B14F-4D97-AF65-F5344CB8AC3E}">
        <p14:creationId xmlns:p14="http://schemas.microsoft.com/office/powerpoint/2010/main" val="260760383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ヒラギノ角ゴ Pro W3" charset="0"/>
        <a:cs typeface="ヒラギノ角ゴ Pro W3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ヒラギノ角ゴ Pro W3" charset="0"/>
        <a:cs typeface="ヒラギノ角ゴ Pro W3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ヒラギノ角ゴ Pro W3" charset="0"/>
        <a:cs typeface="ヒラギノ角ゴ Pro W3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ヒラギノ角ゴ Pro W3" charset="0"/>
        <a:cs typeface="ヒラギノ角ゴ Pro W3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ヒラギノ角ゴ Pro W3" charset="0"/>
        <a:cs typeface="ヒラギノ角ゴ Pro W3" charset="0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Relationship Id="rId3" Type="http://schemas.openxmlformats.org/officeDocument/2006/relationships/hyperlink" Target="https://youtu.be/gmP62QtbzpY" TargetMode="Externa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15363" name="Tijdelijke aanduiding voor notities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nl-NL" altLang="nl-NL">
              <a:ea typeface="ヒラギノ角ゴ Pro W3" charset="-128"/>
            </a:endParaRPr>
          </a:p>
        </p:txBody>
      </p:sp>
      <p:sp>
        <p:nvSpPr>
          <p:cNvPr id="15364" name="Tijdelijke aanduiding voor dianumm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fld id="{21750960-F937-B948-8D84-07E897ED48C1}" type="slidenum">
              <a:rPr lang="en-US" altLang="nl-NL" sz="1200"/>
              <a:pPr/>
              <a:t>1</a:t>
            </a:fld>
            <a:endParaRPr lang="en-US" altLang="nl-NL" sz="1200"/>
          </a:p>
        </p:txBody>
      </p:sp>
    </p:spTree>
    <p:extLst>
      <p:ext uri="{BB962C8B-B14F-4D97-AF65-F5344CB8AC3E}">
        <p14:creationId xmlns:p14="http://schemas.microsoft.com/office/powerpoint/2010/main" val="47175068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>
                      <a:alpha val="74997"/>
                    </a:srgbClr>
                  </a:outerShdw>
                </a:effectLst>
              </a14:hiddenEffects>
            </a:ext>
          </a:extLst>
        </p:spPr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nl-NL" altLang="nl-NL" dirty="0"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80966042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52530FD-60E0-4722-B48A-380B515FCC8C}" type="slidenum">
              <a:rPr lang="en-US" altLang="nl-NL" smtClean="0"/>
              <a:pPr>
                <a:defRPr/>
              </a:pPr>
              <a:t>18</a:t>
            </a:fld>
            <a:endParaRPr lang="en-US" altLang="nl-NL" dirty="0"/>
          </a:p>
        </p:txBody>
      </p:sp>
    </p:spTree>
    <p:extLst>
      <p:ext uri="{BB962C8B-B14F-4D97-AF65-F5344CB8AC3E}">
        <p14:creationId xmlns:p14="http://schemas.microsoft.com/office/powerpoint/2010/main" val="160696458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52530FD-60E0-4722-B48A-380B515FCC8C}" type="slidenum">
              <a:rPr lang="en-US" altLang="nl-NL" smtClean="0"/>
              <a:pPr>
                <a:defRPr/>
              </a:pPr>
              <a:t>19</a:t>
            </a:fld>
            <a:endParaRPr lang="en-US" altLang="nl-NL" dirty="0"/>
          </a:p>
        </p:txBody>
      </p:sp>
    </p:spTree>
    <p:extLst>
      <p:ext uri="{BB962C8B-B14F-4D97-AF65-F5344CB8AC3E}">
        <p14:creationId xmlns:p14="http://schemas.microsoft.com/office/powerpoint/2010/main" val="85550731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52530FD-60E0-4722-B48A-380B515FCC8C}" type="slidenum">
              <a:rPr lang="en-US" altLang="nl-NL" smtClean="0"/>
              <a:pPr>
                <a:defRPr/>
              </a:pPr>
              <a:t>20</a:t>
            </a:fld>
            <a:endParaRPr lang="en-US" altLang="nl-NL" dirty="0"/>
          </a:p>
        </p:txBody>
      </p:sp>
    </p:spTree>
    <p:extLst>
      <p:ext uri="{BB962C8B-B14F-4D97-AF65-F5344CB8AC3E}">
        <p14:creationId xmlns:p14="http://schemas.microsoft.com/office/powerpoint/2010/main" val="176922845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>
                      <a:alpha val="74997"/>
                    </a:srgbClr>
                  </a:outerShdw>
                </a:effectLst>
              </a14:hiddenEffects>
            </a:ext>
          </a:extLst>
        </p:spPr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nl-NL" altLang="nl-NL">
                <a:ea typeface="ヒラギノ角ゴ Pro W3" charset="-128"/>
              </a:rPr>
              <a:t>Door instelling zelf in te vullen; gegevens uit fzo-raming account</a:t>
            </a:r>
          </a:p>
        </p:txBody>
      </p:sp>
    </p:spTree>
    <p:extLst>
      <p:ext uri="{BB962C8B-B14F-4D97-AF65-F5344CB8AC3E}">
        <p14:creationId xmlns:p14="http://schemas.microsoft.com/office/powerpoint/2010/main" val="124596049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>
                      <a:alpha val="74997"/>
                    </a:srgbClr>
                  </a:outerShdw>
                </a:effectLst>
              </a14:hiddenEffects>
            </a:ext>
          </a:extLst>
        </p:spPr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nl-NL" altLang="nl-NL">
                <a:ea typeface="ヒラギノ角ゴ Pro W3" charset="-128"/>
              </a:rPr>
              <a:t>Per regio ‘stand van zaken’ te halen uit rapport Capaciteitsorgaan</a:t>
            </a:r>
          </a:p>
        </p:txBody>
      </p:sp>
    </p:spTree>
    <p:extLst>
      <p:ext uri="{BB962C8B-B14F-4D97-AF65-F5344CB8AC3E}">
        <p14:creationId xmlns:p14="http://schemas.microsoft.com/office/powerpoint/2010/main" val="184210666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>
                      <a:alpha val="74997"/>
                    </a:srgbClr>
                  </a:outerShdw>
                </a:effectLst>
              </a14:hiddenEffects>
            </a:ext>
          </a:extLst>
        </p:spPr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nl-NL" altLang="nl-NL" dirty="0">
                <a:ea typeface="ヒラギノ角ゴ Pro W3" charset="-128"/>
              </a:rPr>
              <a:t>Bijeenkomst van 2 uur.</a:t>
            </a:r>
          </a:p>
          <a:p>
            <a:r>
              <a:rPr lang="nl-NL" altLang="nl-NL" dirty="0">
                <a:ea typeface="ヒラギノ角ゴ Pro W3" charset="-128"/>
              </a:rPr>
              <a:t>RvB/directie leidt de bijeenkomst in</a:t>
            </a:r>
          </a:p>
          <a:p>
            <a:r>
              <a:rPr lang="nl-NL" altLang="nl-NL" dirty="0">
                <a:ea typeface="ヒラギノ角ゴ Pro W3" charset="-128"/>
              </a:rPr>
              <a:t>Uitgenodigd zijn: Opleidingsmanager, leerhuismanager, manager P&amp;O, manager financiën, managers in de lijn (SEH)</a:t>
            </a:r>
          </a:p>
          <a:p>
            <a:endParaRPr lang="nl-NL" altLang="nl-NL" dirty="0"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69965028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>
                      <a:alpha val="74997"/>
                    </a:srgbClr>
                  </a:outerShdw>
                </a:effectLst>
              </a14:hiddenEffects>
            </a:ext>
          </a:extLst>
        </p:spPr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nl-NL" altLang="nl-NL">
                <a:ea typeface="ヒラギノ角ゴ Pro W3" charset="-128"/>
              </a:rPr>
              <a:t>Urgentie, alle betrokkenen in het ziekenhuis bij elkaar en aanzetten tot overleg</a:t>
            </a:r>
          </a:p>
          <a:p>
            <a:endParaRPr lang="nl-NL" altLang="nl-NL" u="sng">
              <a:solidFill>
                <a:srgbClr val="00B0F0"/>
              </a:solidFill>
              <a:ea typeface="ヒラギノ角ゴ Pro W3" charset="-128"/>
            </a:endParaRPr>
          </a:p>
          <a:p>
            <a:r>
              <a:rPr lang="nl-NL" altLang="nl-NL" u="sng">
                <a:solidFill>
                  <a:srgbClr val="00B0F0"/>
                </a:solidFill>
                <a:ea typeface="ヒラギノ角ゴ Pro W3" charset="-128"/>
              </a:rPr>
              <a:t>https://youtu.be/G2mWVxgmNkk</a:t>
            </a:r>
          </a:p>
          <a:p>
            <a:endParaRPr lang="nl-NL" altLang="nl-NL">
              <a:ea typeface="ヒラギノ角ゴ Pro W3" charset="-128"/>
            </a:endParaRPr>
          </a:p>
          <a:p>
            <a:endParaRPr lang="nl-NL" altLang="nl-NL">
              <a:ea typeface="ヒラギノ角ゴ Pro W3" charset="-128"/>
            </a:endParaRPr>
          </a:p>
          <a:p>
            <a:endParaRPr lang="nl-NL" altLang="nl-NL">
              <a:ea typeface="ヒラギノ角ゴ Pro W3" charset="-128"/>
            </a:endParaRPr>
          </a:p>
          <a:p>
            <a:endParaRPr lang="nl-NL" altLang="nl-NL">
              <a:ea typeface="ヒラギノ角ゴ Pro W3" charset="-128"/>
            </a:endParaRPr>
          </a:p>
          <a:p>
            <a:endParaRPr lang="nl-NL" altLang="nl-NL"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79215883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>
                      <a:alpha val="74997"/>
                    </a:srgbClr>
                  </a:outerShdw>
                </a:effectLst>
              </a14:hiddenEffects>
            </a:ext>
          </a:extLst>
        </p:spPr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nl-NL" altLang="nl-NL">
                <a:ea typeface="ヒラギノ角ゴ Pro W3" charset="-128"/>
              </a:rPr>
              <a:t>Capaciteit van ziekenhuis-opleidingen moet fors om hoog!</a:t>
            </a:r>
          </a:p>
        </p:txBody>
      </p:sp>
    </p:spTree>
    <p:extLst>
      <p:ext uri="{BB962C8B-B14F-4D97-AF65-F5344CB8AC3E}">
        <p14:creationId xmlns:p14="http://schemas.microsoft.com/office/powerpoint/2010/main" val="76510213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19459" name="Tijdelijke aanduiding voor notities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nl-NL" altLang="nl-NL">
                <a:ea typeface="ヒラギノ角ゴ Pro W3" charset="-128"/>
              </a:rPr>
              <a:t>Animatiefilmpje ‘Hoe werkt het FZO’</a:t>
            </a:r>
          </a:p>
          <a:p>
            <a:r>
              <a:rPr lang="nl-NL" altLang="nl-NL" u="sng">
                <a:ea typeface="ヒラギノ角ゴ Pro W3" charset="-128"/>
                <a:hlinkClick r:id="rId3"/>
              </a:rPr>
              <a:t>https://youtu.be/gmP62QtbzpY</a:t>
            </a:r>
            <a:endParaRPr lang="nl-NL" altLang="nl-NL">
              <a:ea typeface="ヒラギノ角ゴ Pro W3" charset="-128"/>
            </a:endParaRPr>
          </a:p>
          <a:p>
            <a:endParaRPr lang="nl-NL" altLang="nl-NL">
              <a:ea typeface="ヒラギノ角ゴ Pro W3" charset="-128"/>
            </a:endParaRPr>
          </a:p>
        </p:txBody>
      </p:sp>
      <p:sp>
        <p:nvSpPr>
          <p:cNvPr id="19460" name="Tijdelijke aanduiding voor dianumm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fld id="{E5649242-2AAB-C844-ACD5-C314DEF6C7A7}" type="slidenum">
              <a:rPr lang="en-US" altLang="nl-NL" sz="1200"/>
              <a:pPr/>
              <a:t>5</a:t>
            </a:fld>
            <a:endParaRPr lang="en-US" altLang="nl-NL" sz="1200"/>
          </a:p>
        </p:txBody>
      </p:sp>
    </p:spTree>
    <p:extLst>
      <p:ext uri="{BB962C8B-B14F-4D97-AF65-F5344CB8AC3E}">
        <p14:creationId xmlns:p14="http://schemas.microsoft.com/office/powerpoint/2010/main" val="189800024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11267" name="Tijdelijke aanduiding voor notities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nl-NL" altLang="nl-NL" dirty="0">
                <a:ea typeface="ヒラギノ角ゴ Pro W3" charset="-128"/>
              </a:rPr>
              <a:t>Ingevoerd in 2011 n.a.v. marktfalen</a:t>
            </a:r>
          </a:p>
          <a:p>
            <a:pPr>
              <a:buFont typeface="Times" charset="0"/>
              <a:buNone/>
            </a:pPr>
            <a:endParaRPr lang="nl-NL" altLang="nl-NL" dirty="0">
              <a:ea typeface="ヒラギノ角ゴ Pro W3" charset="-128"/>
            </a:endParaRPr>
          </a:p>
          <a:p>
            <a:pPr>
              <a:buFont typeface="Times" charset="0"/>
              <a:buNone/>
            </a:pPr>
            <a:r>
              <a:rPr lang="nl-NL" altLang="nl-NL" dirty="0">
                <a:ea typeface="ヒラギノ角ゴ Pro W3" charset="-128"/>
              </a:rPr>
              <a:t>Instrumentarium</a:t>
            </a:r>
          </a:p>
          <a:p>
            <a:pPr>
              <a:buFont typeface="Calibri" charset="0"/>
              <a:buAutoNum type="alphaUcPeriod"/>
            </a:pPr>
            <a:r>
              <a:rPr lang="nl-NL" altLang="nl-NL" dirty="0">
                <a:ea typeface="ヒラギノ角ゴ Pro W3" charset="-128"/>
              </a:rPr>
              <a:t> Bekostiging</a:t>
            </a:r>
          </a:p>
          <a:p>
            <a:pPr>
              <a:buFont typeface="Calibri" charset="0"/>
              <a:buAutoNum type="alphaUcPeriod"/>
            </a:pPr>
            <a:r>
              <a:rPr lang="nl-NL" altLang="nl-NL" dirty="0">
                <a:ea typeface="ヒラギノ角ゴ Pro W3" charset="-128"/>
              </a:rPr>
              <a:t> Raming: lokaal/regionaal -&gt; landelijk</a:t>
            </a:r>
          </a:p>
          <a:p>
            <a:pPr>
              <a:buFont typeface="Calibri" charset="0"/>
              <a:buAutoNum type="alphaUcPeriod"/>
            </a:pPr>
            <a:r>
              <a:rPr lang="nl-NL" altLang="nl-NL" dirty="0">
                <a:ea typeface="ヒラギノ角ゴ Pro W3" charset="-128"/>
              </a:rPr>
              <a:t> Bestuurlijk commitment en </a:t>
            </a:r>
            <a:r>
              <a:rPr lang="nl-NL" altLang="nl-NL" dirty="0" smtClean="0">
                <a:ea typeface="ヒラギノ角ゴ Pro W3" charset="-128"/>
              </a:rPr>
              <a:t>monitorfunctie</a:t>
            </a:r>
            <a:endParaRPr lang="nl-NL" altLang="nl-NL" dirty="0">
              <a:ea typeface="ヒラギノ角ゴ Pro W3" charset="-128"/>
            </a:endParaRPr>
          </a:p>
          <a:p>
            <a:endParaRPr lang="nl-NL" altLang="nl-NL" dirty="0">
              <a:ea typeface="ヒラギノ角ゴ Pro W3" charset="-128"/>
            </a:endParaRPr>
          </a:p>
        </p:txBody>
      </p:sp>
      <p:sp>
        <p:nvSpPr>
          <p:cNvPr id="11268" name="Tijdelijke aanduiding voor dianumm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fld id="{C6948567-F013-A948-9034-789E356D61EF}" type="slidenum">
              <a:rPr lang="en-US" altLang="nl-NL" sz="1200"/>
              <a:pPr/>
              <a:t>6</a:t>
            </a:fld>
            <a:endParaRPr lang="en-US" altLang="nl-NL" sz="1200"/>
          </a:p>
        </p:txBody>
      </p:sp>
    </p:spTree>
    <p:extLst>
      <p:ext uri="{BB962C8B-B14F-4D97-AF65-F5344CB8AC3E}">
        <p14:creationId xmlns:p14="http://schemas.microsoft.com/office/powerpoint/2010/main" val="134990816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13315" name="Tijdelijke aanduiding voor notities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nl-NL" altLang="nl-NL" dirty="0">
                <a:ea typeface="ヒラギノ角ゴ Pro W3" charset="-128"/>
              </a:rPr>
              <a:t>De </a:t>
            </a:r>
            <a:r>
              <a:rPr lang="nl-NL" altLang="nl-NL" dirty="0" err="1">
                <a:ea typeface="ヒラギノ角ゴ Pro W3" charset="-128"/>
              </a:rPr>
              <a:t>NZa</a:t>
            </a:r>
            <a:r>
              <a:rPr lang="nl-NL" altLang="nl-NL" dirty="0">
                <a:ea typeface="ヒラギノ角ゴ Pro W3" charset="-128"/>
              </a:rPr>
              <a:t> werkt beleidsarm.</a:t>
            </a:r>
          </a:p>
          <a:p>
            <a:r>
              <a:rPr lang="nl-NL" altLang="nl-NL" dirty="0">
                <a:ea typeface="ヒラギノ角ゴ Pro W3" charset="-128"/>
              </a:rPr>
              <a:t>Het beleid ligt bij de ziekenhuizen en de regio’s.</a:t>
            </a:r>
          </a:p>
          <a:p>
            <a:r>
              <a:rPr lang="nl-NL" altLang="nl-NL" dirty="0">
                <a:ea typeface="ヒラギノ角ゴ Pro W3" charset="-128"/>
              </a:rPr>
              <a:t>De </a:t>
            </a:r>
            <a:r>
              <a:rPr lang="nl-NL" altLang="nl-NL" dirty="0" err="1">
                <a:ea typeface="ヒラギノ角ゴ Pro W3" charset="-128"/>
              </a:rPr>
              <a:t>NZa</a:t>
            </a:r>
            <a:r>
              <a:rPr lang="nl-NL" altLang="nl-NL" dirty="0">
                <a:ea typeface="ヒラギノ角ゴ Pro W3" charset="-128"/>
              </a:rPr>
              <a:t> stelt alleen de subsidies vast op basis van de realisatie cijfers (diploma’s en instroom) die door het CZO worden aangeleverd.</a:t>
            </a:r>
          </a:p>
          <a:p>
            <a:endParaRPr lang="nl-NL" altLang="nl-NL" dirty="0">
              <a:ea typeface="ヒラギノ角ゴ Pro W3" charset="-128"/>
            </a:endParaRPr>
          </a:p>
          <a:p>
            <a:r>
              <a:rPr lang="nl-NL" altLang="nl-NL" dirty="0">
                <a:ea typeface="ヒラギノ角ゴ Pro W3" charset="-128"/>
              </a:rPr>
              <a:t>We willen niet dat de </a:t>
            </a:r>
            <a:r>
              <a:rPr lang="nl-NL" altLang="nl-NL" dirty="0" err="1">
                <a:ea typeface="ヒラギノ角ゴ Pro W3" charset="-128"/>
              </a:rPr>
              <a:t>NZa</a:t>
            </a:r>
            <a:r>
              <a:rPr lang="nl-NL" altLang="nl-NL" dirty="0">
                <a:ea typeface="ヒラギノ角ゴ Pro W3" charset="-128"/>
              </a:rPr>
              <a:t> zich inhoudelijk met het beleid gaat bemoeien. Ziekenhuizen moet de regie pakken.</a:t>
            </a:r>
          </a:p>
          <a:p>
            <a:endParaRPr lang="nl-NL" altLang="nl-NL" dirty="0">
              <a:ea typeface="ヒラギノ角ゴ Pro W3" charset="-128"/>
            </a:endParaRPr>
          </a:p>
          <a:p>
            <a:r>
              <a:rPr lang="nl-NL" altLang="nl-NL" dirty="0">
                <a:ea typeface="ヒラギノ角ゴ Pro W3" charset="-128"/>
              </a:rPr>
              <a:t>Het Capaciteitsorgaan werkt ook </a:t>
            </a:r>
            <a:r>
              <a:rPr lang="nl-NL" altLang="nl-NL" dirty="0" err="1">
                <a:ea typeface="ヒラギノ角ゴ Pro W3" charset="-128"/>
              </a:rPr>
              <a:t>bottom</a:t>
            </a:r>
            <a:r>
              <a:rPr lang="nl-NL" altLang="nl-NL" dirty="0">
                <a:ea typeface="ヒラギノ角ゴ Pro W3" charset="-128"/>
              </a:rPr>
              <a:t> up. Alle ziekenhuizen vullen informatie in over huidige bezetting en krijgen op regionaal niveau benchmark informatie terug. </a:t>
            </a:r>
          </a:p>
        </p:txBody>
      </p:sp>
      <p:sp>
        <p:nvSpPr>
          <p:cNvPr id="13316" name="Tijdelijke aanduiding voor dianumm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fld id="{5073B6E3-6B97-B847-8EE8-88D90189E9B2}" type="slidenum">
              <a:rPr lang="en-US" altLang="nl-NL" sz="1200"/>
              <a:pPr/>
              <a:t>7</a:t>
            </a:fld>
            <a:endParaRPr lang="en-US" altLang="nl-NL" sz="1200"/>
          </a:p>
        </p:txBody>
      </p:sp>
    </p:spTree>
    <p:extLst>
      <p:ext uri="{BB962C8B-B14F-4D97-AF65-F5344CB8AC3E}">
        <p14:creationId xmlns:p14="http://schemas.microsoft.com/office/powerpoint/2010/main" val="183170284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15363" name="Tijdelijke aanduiding voor notities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nl-NL" altLang="nl-NL">
                <a:ea typeface="ヒラギノ角ゴ Pro W3" charset="-128"/>
              </a:rPr>
              <a:t>Zeer beperkte administratieve lasten: CZO houdt registratie bij van instroom en diploma’s.</a:t>
            </a:r>
          </a:p>
          <a:p>
            <a:r>
              <a:rPr lang="nl-NL" altLang="nl-NL">
                <a:ea typeface="ヒラギノ角ゴ Pro W3" charset="-128"/>
              </a:rPr>
              <a:t>Geen accountantscontrole bij ziekenhuis nodig.</a:t>
            </a:r>
          </a:p>
          <a:p>
            <a:r>
              <a:rPr lang="nl-NL" altLang="nl-NL">
                <a:ea typeface="ヒラギノ角ゴ Pro W3" charset="-128"/>
              </a:rPr>
              <a:t>Voorschot op basis van historie.</a:t>
            </a:r>
          </a:p>
          <a:p>
            <a:r>
              <a:rPr lang="nl-NL" altLang="nl-NL">
                <a:ea typeface="ヒラギノ角ゴ Pro W3" charset="-128"/>
              </a:rPr>
              <a:t>Afrekening: volledige prestatie wordt bekostigd.</a:t>
            </a:r>
          </a:p>
          <a:p>
            <a:r>
              <a:rPr lang="nl-NL" altLang="nl-NL">
                <a:ea typeface="ヒラギノ角ゴ Pro W3" charset="-128"/>
              </a:rPr>
              <a:t>Open einderegeling, blijft gehandhaafd.</a:t>
            </a:r>
          </a:p>
          <a:p>
            <a:endParaRPr lang="nl-NL" altLang="nl-NL">
              <a:ea typeface="ヒラギノ角ゴ Pro W3" charset="-128"/>
            </a:endParaRPr>
          </a:p>
        </p:txBody>
      </p:sp>
      <p:sp>
        <p:nvSpPr>
          <p:cNvPr id="15364" name="Tijdelijke aanduiding voor dianumm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fld id="{EFB8A548-CE06-8045-A6B6-CBDF7466653A}" type="slidenum">
              <a:rPr lang="en-US" altLang="nl-NL" sz="1200"/>
              <a:pPr/>
              <a:t>8</a:t>
            </a:fld>
            <a:endParaRPr lang="en-US" altLang="nl-NL" sz="1200"/>
          </a:p>
        </p:txBody>
      </p:sp>
    </p:spTree>
    <p:extLst>
      <p:ext uri="{BB962C8B-B14F-4D97-AF65-F5344CB8AC3E}">
        <p14:creationId xmlns:p14="http://schemas.microsoft.com/office/powerpoint/2010/main" val="3156806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>
                      <a:alpha val="74997"/>
                    </a:srgbClr>
                  </a:outerShdw>
                </a:effectLst>
              </a14:hiddenEffects>
            </a:ext>
          </a:extLst>
        </p:spPr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nl-NL" altLang="nl-NL"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8455733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 smtClean="0"/>
              <a:t>Titelstijl van model bewerken</a:t>
            </a:r>
            <a:endParaRPr lang="nl-NL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de ondertitelstijl van het model te bewerken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82033972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Titelstijl van model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442536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Titelstijl van model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77583003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Titelstijl van model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62873950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Titelstijl van model bewerken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74505171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Relationship Id="rId7" Type="http://schemas.openxmlformats.org/officeDocument/2006/relationships/image" Target="../media/image1.jpeg"/><Relationship Id="rId8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pic>
        <p:nvPicPr>
          <p:cNvPr id="8" name="Afbeelding 7"/>
          <p:cNvPicPr/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4032" y="5924505"/>
            <a:ext cx="1676400" cy="744855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12" descr="NVZ_logo_01_2400_rgb_pos_monocolor"/>
          <p:cNvPicPr>
            <a:picLocks noChangeAspect="1" noChangeArrowheads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5950223"/>
            <a:ext cx="1471612" cy="719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30974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1" r:id="rId1"/>
    <p:sldLayoutId id="2147483832" r:id="rId2"/>
    <p:sldLayoutId id="2147483834" r:id="rId3"/>
    <p:sldLayoutId id="2147483835" r:id="rId4"/>
    <p:sldLayoutId id="2147483836" r:id="rId5"/>
  </p:sldLayoutIdLst>
  <p:timing>
    <p:tnLst>
      <p:par>
        <p:cTn id="1" dur="indefinite" restart="never" nodeType="tmRoot"/>
      </p:par>
    </p:tnLst>
  </p:timing>
  <p:hf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7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fu.nl/onderwijs-en-opleiding/beroepsopleiding/" TargetMode="External"/><Relationship Id="rId4" Type="http://schemas.openxmlformats.org/officeDocument/2006/relationships/hyperlink" Target="https://www.nza.nl/zorgonderwerpen/dossiers/medische-vervolgopleidingen/" TargetMode="External"/><Relationship Id="rId5" Type="http://schemas.openxmlformats.org/officeDocument/2006/relationships/hyperlink" Target="http://www.capaciteitsorgaan.nl/publicatie-categorie/medisch-ondersteunende-en-verpleegkundige-beroepen/" TargetMode="External"/><Relationship Id="rId6" Type="http://schemas.openxmlformats.org/officeDocument/2006/relationships/hyperlink" Target="https://www.czo.nl/" TargetMode="External"/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nvz-ziekenhuizen.nl/onderwerpen/fonds-ziekenhuis-opleidingen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G2mWVxgmNkk" TargetMode="External"/><Relationship Id="rId4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gmP62QtbzpY" TargetMode="External"/><Relationship Id="rId4" Type="http://schemas.openxmlformats.org/officeDocument/2006/relationships/image" Target="../media/image5.png"/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46100" y="1752600"/>
            <a:ext cx="7986713" cy="1600200"/>
          </a:xfrm>
        </p:spPr>
        <p:txBody>
          <a:bodyPr/>
          <a:lstStyle/>
          <a:p>
            <a:r>
              <a:rPr lang="nl-NL" altLang="nl-NL" dirty="0" smtClean="0"/>
              <a:t>FZO opleidingsplan</a:t>
            </a:r>
            <a:endParaRPr lang="nl-NL" altLang="nl-NL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nl-NL" altLang="nl-NL" dirty="0"/>
              <a:t>Ondertitel</a:t>
            </a:r>
          </a:p>
          <a:p>
            <a:r>
              <a:rPr lang="nl-NL" altLang="nl-NL" i="1" dirty="0" smtClean="0"/>
              <a:t>Naam </a:t>
            </a:r>
            <a:r>
              <a:rPr lang="nl-NL" altLang="nl-NL" i="1" dirty="0"/>
              <a:t>spreker, organisatie</a:t>
            </a:r>
          </a:p>
        </p:txBody>
      </p:sp>
      <p:pic>
        <p:nvPicPr>
          <p:cNvPr id="3076" name="Afbeelding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1"/>
            <a:ext cx="2627784" cy="20529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94486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nl-NL" altLang="nl-NL" smtClean="0"/>
              <a:t>Wat wordt er van mij verwacht?</a:t>
            </a:r>
            <a:endParaRPr lang="nl-NL" altLang="nl-NL" dirty="0"/>
          </a:p>
        </p:txBody>
      </p:sp>
      <p:sp>
        <p:nvSpPr>
          <p:cNvPr id="8195" name="Rectangle 7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nl-NL" altLang="nl-NL" dirty="0" smtClean="0"/>
              <a:t>RvB</a:t>
            </a:r>
          </a:p>
          <a:p>
            <a:r>
              <a:rPr lang="nl-NL" altLang="nl-NL" dirty="0"/>
              <a:t>FZO </a:t>
            </a:r>
            <a:r>
              <a:rPr lang="nl-NL" altLang="nl-NL" dirty="0" smtClean="0"/>
              <a:t>contactpersoon</a:t>
            </a:r>
          </a:p>
          <a:p>
            <a:r>
              <a:rPr lang="nl-NL" altLang="nl-NL" dirty="0"/>
              <a:t>Lijnmanagement</a:t>
            </a:r>
          </a:p>
          <a:p>
            <a:r>
              <a:rPr lang="nl-NL" altLang="nl-NL" dirty="0"/>
              <a:t>Financieel </a:t>
            </a:r>
            <a:r>
              <a:rPr lang="nl-NL" altLang="nl-NL" dirty="0" smtClean="0"/>
              <a:t>management</a:t>
            </a:r>
          </a:p>
          <a:p>
            <a:r>
              <a:rPr lang="nl-NL" altLang="nl-NL" dirty="0" smtClean="0"/>
              <a:t>HRM</a:t>
            </a:r>
          </a:p>
          <a:p>
            <a:r>
              <a:rPr lang="nl-NL" altLang="nl-NL" dirty="0" smtClean="0"/>
              <a:t>Opleidingen/leerhuis</a:t>
            </a:r>
          </a:p>
        </p:txBody>
      </p:sp>
    </p:spTree>
    <p:extLst>
      <p:ext uri="{BB962C8B-B14F-4D97-AF65-F5344CB8AC3E}">
        <p14:creationId xmlns:p14="http://schemas.microsoft.com/office/powerpoint/2010/main" val="967991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Rol van de RvB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nl-NL" dirty="0" smtClean="0"/>
              <a:t>Zet opleiden op de agenda van de RvB</a:t>
            </a:r>
          </a:p>
          <a:p>
            <a:r>
              <a:rPr lang="nl-NL" dirty="0" smtClean="0"/>
              <a:t>Benoem een FZO contactpersoon die:</a:t>
            </a:r>
          </a:p>
          <a:p>
            <a:pPr lvl="1"/>
            <a:r>
              <a:rPr lang="nl-NL" dirty="0" smtClean="0"/>
              <a:t>verantwoordelijk is voor de raming, planning en realisatie van alle FZO opleidingen, </a:t>
            </a:r>
            <a:r>
              <a:rPr lang="nl-NL" dirty="0"/>
              <a:t>iom alle disciplines in de </a:t>
            </a:r>
            <a:r>
              <a:rPr lang="nl-NL" dirty="0" smtClean="0"/>
              <a:t>organisatie,</a:t>
            </a:r>
          </a:p>
          <a:p>
            <a:pPr lvl="1"/>
            <a:r>
              <a:rPr lang="nl-NL" dirty="0" smtClean="0"/>
              <a:t>afstemt met andere FZO contactpersonen in de regio</a:t>
            </a:r>
          </a:p>
          <a:p>
            <a:r>
              <a:rPr lang="nl-NL" dirty="0" smtClean="0"/>
              <a:t>Zorg voor een P&amp;C systeem en evalueer periodiek</a:t>
            </a:r>
          </a:p>
          <a:p>
            <a:r>
              <a:rPr lang="nl-NL" dirty="0" smtClean="0"/>
              <a:t>Stem planning en realisatie af met andere collega’s in de FZO-regio. (b.v. in de vorm van een convenant). </a:t>
            </a:r>
            <a:r>
              <a:rPr lang="nl-NL" dirty="0"/>
              <a:t>Laat de FZO contactpersonen monitoren, evalueer (1 a 2 keer per jaar) en stuur zo nodig bij</a:t>
            </a:r>
            <a:r>
              <a:rPr lang="nl-NL" dirty="0" smtClean="0"/>
              <a:t>.</a:t>
            </a:r>
          </a:p>
          <a:p>
            <a:r>
              <a:rPr lang="nl-NL" dirty="0" smtClean="0"/>
              <a:t>Zorg ook voor afstemming met andere zorgorganisaties, zoals: ambulance zorg of thuiszorg, waar professionals met de zelfde kwalificaties werkzaam zijn en ontwikkel waar mogelijk gezamenlijk beleid.</a:t>
            </a:r>
          </a:p>
          <a:p>
            <a:r>
              <a:rPr lang="nl-NL" dirty="0" smtClean="0"/>
              <a:t>Rapporteer, bij voorkeur als FZO-regio, aan de brancheorganisatie. Zij zijn dan op de hoogte van het proces en kunnen bij knelpunten aanvullend beleid ontwikkelen.</a:t>
            </a:r>
          </a:p>
        </p:txBody>
      </p:sp>
    </p:spTree>
    <p:extLst>
      <p:ext uri="{BB962C8B-B14F-4D97-AF65-F5344CB8AC3E}">
        <p14:creationId xmlns:p14="http://schemas.microsoft.com/office/powerpoint/2010/main" val="632910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Rol van FZO-contactpersoon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nl-NL" dirty="0" smtClean="0"/>
              <a:t>Vraag mandaat van de RvB om intern en extern als FZO-contactpersoon te functioneren.</a:t>
            </a:r>
          </a:p>
          <a:p>
            <a:r>
              <a:rPr lang="nl-NL" dirty="0" smtClean="0"/>
              <a:t>Overleg met alle disciplines in de organisatie om te komen tot een breed gedragen beleid ten aanzien van de raming, planning en realisatie van alle FZO opleidingen.</a:t>
            </a:r>
          </a:p>
          <a:p>
            <a:r>
              <a:rPr lang="nl-NL" dirty="0" smtClean="0"/>
              <a:t>Zorg dat alle betrokkenen op de hoogte zijn van de systematiek van het het FZO.</a:t>
            </a:r>
          </a:p>
          <a:p>
            <a:r>
              <a:rPr lang="nl-NL" dirty="0" smtClean="0"/>
              <a:t>Zorg voor het aanleveren van informatie aan het Capaciteitsorgaan voor het bijstellen van de ramingen.</a:t>
            </a:r>
          </a:p>
          <a:p>
            <a:r>
              <a:rPr lang="nl-NL" dirty="0" smtClean="0"/>
              <a:t>Stem raming, planning en realisatie af met andere FZO-contactpersonen in de regio. Bereid een gezamenlijk beleidsdocument voor en laat dit accorderen door de bestuurders. Richt een monitor in en adviseer de bestuurders  (1 a 2 keer per jaar) over het bijstellen van het beleid.</a:t>
            </a:r>
          </a:p>
          <a:p>
            <a:r>
              <a:rPr lang="nl-NL" dirty="0" smtClean="0"/>
              <a:t>Zorg ook voor afstemming met andere zorgorganisaties, zoals: ambulance zorg of thuiszorg, waar professionals met de zelfde kwalificaties werkzaam zijn en ontwikkel waar mogelijk gezamenlijk beleid.</a:t>
            </a:r>
          </a:p>
          <a:p>
            <a:r>
              <a:rPr lang="nl-NL" dirty="0" smtClean="0"/>
              <a:t>Stel een rapportage op, zo mogelijk als FZO-regio, voor de brancheorganisaties.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45214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Rol van lijnmanagement  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nl-NL" dirty="0" smtClean="0"/>
              <a:t>Zorg voor informatie voor het opstellen van de ramingen.</a:t>
            </a:r>
          </a:p>
          <a:p>
            <a:r>
              <a:rPr lang="nl-NL" dirty="0" smtClean="0"/>
              <a:t>Zorg voor voldoende opleidingscapaciteit en W&amp;S </a:t>
            </a:r>
            <a:r>
              <a:rPr lang="nl-NL" dirty="0"/>
              <a:t>van </a:t>
            </a:r>
            <a:r>
              <a:rPr lang="nl-NL" dirty="0" smtClean="0"/>
              <a:t>studenten.</a:t>
            </a:r>
          </a:p>
          <a:p>
            <a:r>
              <a:rPr lang="nl-NL" dirty="0" smtClean="0"/>
              <a:t>Maak afspraken over financiële compensatie. Opleiden kost extra tijd van medewerkers en de instelling krijgt een prestatiegerichte vergoeding. </a:t>
            </a:r>
          </a:p>
          <a:p>
            <a:r>
              <a:rPr lang="nl-NL" dirty="0" smtClean="0"/>
              <a:t>Stem af met collega zorgorganisaties over gezamenlijke opleidingstrajecten. Partijen kunnen de vergoeding met elkaar verrekenen.</a:t>
            </a:r>
          </a:p>
          <a:p>
            <a:r>
              <a:rPr lang="nl-NL" dirty="0" smtClean="0"/>
              <a:t>Faciliteer bij opleidingen van andere zorgorganisaties, </a:t>
            </a:r>
            <a:r>
              <a:rPr lang="nl-NL" dirty="0"/>
              <a:t>b</a:t>
            </a:r>
            <a:r>
              <a:rPr lang="nl-NL" dirty="0" smtClean="0"/>
              <a:t>.v. kinderverpleegkundige voor de thuiszorg, zodat ook zij over voldoende gekwalificeerd personeel blijven beschikken.</a:t>
            </a:r>
          </a:p>
          <a:p>
            <a:r>
              <a:rPr lang="nl-NL" dirty="0" smtClean="0"/>
              <a:t>Faciliteer gecombineerde banen over instellingen of wisselingen zodat professionals zich blijven ontwikkelen en langer inzetbaar blijven.</a:t>
            </a:r>
          </a:p>
          <a:p>
            <a:pPr marL="0" indent="0">
              <a:buNone/>
            </a:pPr>
            <a:r>
              <a:rPr lang="nl-NL" dirty="0" smtClean="0"/>
              <a:t> 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027578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Rol van financieel management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3917032"/>
          </a:xfrm>
        </p:spPr>
        <p:txBody>
          <a:bodyPr>
            <a:normAutofit fontScale="70000" lnSpcReduction="20000"/>
          </a:bodyPr>
          <a:lstStyle/>
          <a:p>
            <a:r>
              <a:rPr lang="nl-NL" dirty="0" smtClean="0"/>
              <a:t>Aanvragen van de beschikbaarheidsbijdrage MVO bij de </a:t>
            </a:r>
            <a:r>
              <a:rPr lang="nl-NL" dirty="0" err="1" smtClean="0"/>
              <a:t>NZa</a:t>
            </a:r>
            <a:r>
              <a:rPr lang="nl-NL" dirty="0" smtClean="0"/>
              <a:t> voor 1 oktober van jaar x-1. (noot: initiële en vervolgopleidingen kennen een eigen bekostiging die valt onder de beschikbaarheidsbijdrage MVO. Ook de medische vervolgopleidingen vallen onder de zelfde beschikbaarheidsbijdrage)</a:t>
            </a:r>
          </a:p>
          <a:p>
            <a:r>
              <a:rPr lang="nl-NL" dirty="0" smtClean="0"/>
              <a:t>Budgetten alloceren aan afdelingen die (extra) inspanningen leveren voor de opleidingen.</a:t>
            </a:r>
          </a:p>
          <a:p>
            <a:r>
              <a:rPr lang="nl-NL" dirty="0" smtClean="0"/>
              <a:t>Samen met opleidingen/leerhuis controleren </a:t>
            </a:r>
            <a:r>
              <a:rPr lang="nl-NL" dirty="0"/>
              <a:t>van de correcte inschrijving en diplomaregistratie bij het CZO</a:t>
            </a:r>
            <a:r>
              <a:rPr lang="nl-NL" dirty="0" smtClean="0"/>
              <a:t>. </a:t>
            </a:r>
          </a:p>
          <a:p>
            <a:r>
              <a:rPr lang="nl-NL" dirty="0" smtClean="0"/>
              <a:t>Aanvragen vaststelling van de beschikbaarheidsbijdrage MVO voor 1 juni van jaar x+1</a:t>
            </a:r>
          </a:p>
          <a:p>
            <a:endParaRPr lang="nl-NL" dirty="0" smtClean="0"/>
          </a:p>
          <a:p>
            <a:endParaRPr lang="nl-NL" dirty="0"/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937280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Rol van HRM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2332855"/>
          </a:xfrm>
        </p:spPr>
        <p:txBody>
          <a:bodyPr>
            <a:normAutofit fontScale="85000" lnSpcReduction="20000"/>
          </a:bodyPr>
          <a:lstStyle/>
          <a:p>
            <a:r>
              <a:rPr lang="nl-NL" dirty="0" smtClean="0"/>
              <a:t>Ontwikkel een strategisch HRM beleid dat aansluit op de strategie van de organisatie.</a:t>
            </a:r>
          </a:p>
          <a:p>
            <a:r>
              <a:rPr lang="nl-NL" dirty="0" smtClean="0"/>
              <a:t>Ontwikkel informatiesystemen en P&amp;C systemen om op kritische functies te sturen.</a:t>
            </a:r>
          </a:p>
          <a:p>
            <a:r>
              <a:rPr lang="nl-NL" dirty="0" smtClean="0"/>
              <a:t>Faciliteer bij W&amp;S van studenten.</a:t>
            </a:r>
          </a:p>
          <a:p>
            <a:r>
              <a:rPr lang="nl-NL" dirty="0" smtClean="0"/>
              <a:t>Bevorder een goed opleidingsklimaat 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568464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Rol van opleidingen/leerhuis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3556992"/>
          </a:xfrm>
        </p:spPr>
        <p:txBody>
          <a:bodyPr>
            <a:normAutofit fontScale="77500" lnSpcReduction="20000"/>
          </a:bodyPr>
          <a:lstStyle/>
          <a:p>
            <a:r>
              <a:rPr lang="nl-NL" dirty="0" smtClean="0"/>
              <a:t>Ontwikkel een strategisch opleidingsbeleid dat dat aansluit bij de strategie van de instelling en het HRM beleid.</a:t>
            </a:r>
          </a:p>
          <a:p>
            <a:r>
              <a:rPr lang="nl-NL" dirty="0" smtClean="0"/>
              <a:t>Controleren van de correcte inschrijving en diplomaregistratie bij het CZO.</a:t>
            </a:r>
          </a:p>
          <a:p>
            <a:r>
              <a:rPr lang="nl-NL" dirty="0" smtClean="0"/>
              <a:t>Zorgen voor goede en erkende opleidingen en de samenwerking met opleidingsinstituten.</a:t>
            </a:r>
          </a:p>
          <a:p>
            <a:r>
              <a:rPr lang="nl-NL" dirty="0" smtClean="0"/>
              <a:t>Verkennen van samenwerking met andere ziekenhuizen, ambulancezorg en thuiszorg rondom opleiden.</a:t>
            </a:r>
          </a:p>
          <a:p>
            <a:endParaRPr lang="nl-NL" dirty="0" smtClean="0"/>
          </a:p>
          <a:p>
            <a:endParaRPr lang="nl-NL" dirty="0" smtClean="0"/>
          </a:p>
          <a:p>
            <a:endParaRPr lang="nl-NL" dirty="0" smtClean="0"/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701263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nl-NL" altLang="nl-NL" dirty="0" smtClean="0"/>
              <a:t>Misverstanden</a:t>
            </a:r>
            <a:endParaRPr lang="nl-NL" altLang="nl-NL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219" name="Rectangle 7"/>
              <p:cNvSpPr>
                <a:spLocks noGrp="1" noChangeArrowheads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r>
                  <a:rPr lang="nl-NL" altLang="nl-NL" dirty="0" smtClean="0"/>
                  <a:t>niet opleiden  </a:t>
                </a:r>
                <a14:m>
                  <m:oMath xmlns:m="http://schemas.openxmlformats.org/officeDocument/2006/math">
                    <m:r>
                      <a:rPr lang="nl-NL" altLang="nl-NL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≠</m:t>
                    </m:r>
                  </m:oMath>
                </a14:m>
                <a:r>
                  <a:rPr lang="nl-NL" altLang="nl-NL" dirty="0" smtClean="0"/>
                  <a:t>  bezuinigen</a:t>
                </a:r>
              </a:p>
              <a:p>
                <a:r>
                  <a:rPr lang="nl-NL" altLang="nl-NL" dirty="0"/>
                  <a:t>D</a:t>
                </a:r>
                <a:r>
                  <a:rPr lang="nl-NL" altLang="nl-NL" dirty="0" smtClean="0"/>
                  <a:t>e buren leiden op en dan halen we ze daar vandaan. Maar het wordt heel duur als er tekorten ontstaan.</a:t>
                </a:r>
              </a:p>
              <a:p>
                <a:r>
                  <a:rPr lang="nl-NL" altLang="nl-NL" dirty="0"/>
                  <a:t>O</a:t>
                </a:r>
                <a:r>
                  <a:rPr lang="nl-NL" altLang="nl-NL" dirty="0" smtClean="0"/>
                  <a:t>pleiden gaat vanzelf. Nee het kost veel inzet en betrokkenheid van afdelingen.</a:t>
                </a:r>
              </a:p>
              <a:p>
                <a:r>
                  <a:rPr lang="nl-NL" altLang="nl-NL" dirty="0" smtClean="0"/>
                  <a:t>We regelen het zelf en </a:t>
                </a:r>
                <a:r>
                  <a:rPr lang="nl-NL" altLang="nl-NL" smtClean="0"/>
                  <a:t>hebben andere </a:t>
                </a:r>
                <a:r>
                  <a:rPr lang="nl-NL" altLang="nl-NL" dirty="0" smtClean="0"/>
                  <a:t>niet nodig. Professionals zijn mobiel en we hebben iedereen in de toekomst hard nodig.</a:t>
                </a:r>
              </a:p>
              <a:p>
                <a:endParaRPr lang="nl-NL" altLang="nl-NL" dirty="0" smtClean="0"/>
              </a:p>
              <a:p>
                <a:endParaRPr lang="nl-NL" altLang="nl-NL" dirty="0" smtClean="0"/>
              </a:p>
              <a:p>
                <a:endParaRPr lang="nl-NL" altLang="nl-NL" dirty="0"/>
              </a:p>
            </p:txBody>
          </p:sp>
        </mc:Choice>
        <mc:Fallback xmlns="">
          <p:sp>
            <p:nvSpPr>
              <p:cNvPr id="9219" name="Rectangle 7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3"/>
                <a:stretch>
                  <a:fillRect l="-1704" t="-2695" r="-1926" b="-135"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6924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Draaiboek FZO-beroepen</a:t>
            </a:r>
            <a:endParaRPr lang="nl-NL" dirty="0"/>
          </a:p>
        </p:txBody>
      </p:sp>
      <p:sp>
        <p:nvSpPr>
          <p:cNvPr id="8" name="Tijdelijke aanduiding voor inhoud 7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nl-NL" dirty="0" smtClean="0"/>
              <a:t>Raming</a:t>
            </a:r>
          </a:p>
          <a:p>
            <a:pPr marL="0" indent="0">
              <a:buNone/>
            </a:pPr>
            <a:r>
              <a:rPr lang="nl-NL" dirty="0" smtClean="0"/>
              <a:t>			per ziekenhuis/</a:t>
            </a:r>
            <a:r>
              <a:rPr lang="nl-NL" dirty="0" err="1" smtClean="0"/>
              <a:t>umc</a:t>
            </a:r>
            <a:endParaRPr lang="nl-NL" dirty="0" smtClean="0"/>
          </a:p>
          <a:p>
            <a:pPr marL="0" indent="0">
              <a:buNone/>
            </a:pPr>
            <a:r>
              <a:rPr lang="nl-NL" dirty="0" smtClean="0"/>
              <a:t>Planning</a:t>
            </a:r>
          </a:p>
          <a:p>
            <a:pPr marL="0" indent="0">
              <a:buNone/>
            </a:pPr>
            <a:r>
              <a:rPr lang="nl-NL" dirty="0" smtClean="0"/>
              <a:t>			per FZO-regio</a:t>
            </a:r>
          </a:p>
          <a:p>
            <a:pPr marL="0" indent="0">
              <a:buNone/>
            </a:pPr>
            <a:endParaRPr lang="nl-NL" dirty="0" smtClean="0"/>
          </a:p>
          <a:p>
            <a:pPr marL="0" indent="0">
              <a:buNone/>
            </a:pPr>
            <a:r>
              <a:rPr lang="nl-NL" dirty="0" smtClean="0"/>
              <a:t>			per ziekenhuis/</a:t>
            </a:r>
            <a:r>
              <a:rPr lang="nl-NL" dirty="0" err="1" smtClean="0"/>
              <a:t>umc</a:t>
            </a:r>
            <a:endParaRPr lang="nl-NL" dirty="0" smtClean="0"/>
          </a:p>
          <a:p>
            <a:pPr marL="0" indent="0">
              <a:buNone/>
            </a:pPr>
            <a:r>
              <a:rPr lang="nl-NL" dirty="0" smtClean="0"/>
              <a:t>Realisatie</a:t>
            </a:r>
          </a:p>
          <a:p>
            <a:pPr marL="0" indent="0">
              <a:buNone/>
            </a:pPr>
            <a:r>
              <a:rPr lang="nl-NL" dirty="0" smtClean="0"/>
              <a:t>			per FZO-regio</a:t>
            </a:r>
          </a:p>
          <a:p>
            <a:pPr marL="0" indent="0">
              <a:buNone/>
            </a:pPr>
            <a:endParaRPr lang="nl-NL" dirty="0" smtClean="0"/>
          </a:p>
          <a:p>
            <a:pPr marL="0" indent="0">
              <a:buNone/>
            </a:pPr>
            <a:r>
              <a:rPr lang="nl-NL" dirty="0" smtClean="0"/>
              <a:t>Doel: evenwicht vraag en aanbod 2022 </a:t>
            </a:r>
            <a:endParaRPr lang="nl-NL" dirty="0"/>
          </a:p>
        </p:txBody>
      </p:sp>
      <p:cxnSp>
        <p:nvCxnSpPr>
          <p:cNvPr id="3" name="Rechte verbindingslijn met pijl 2"/>
          <p:cNvCxnSpPr/>
          <p:nvPr/>
        </p:nvCxnSpPr>
        <p:spPr>
          <a:xfrm flipV="1">
            <a:off x="1979712" y="2276872"/>
            <a:ext cx="1063503" cy="310491"/>
          </a:xfrm>
          <a:prstGeom prst="straightConnector1">
            <a:avLst/>
          </a:prstGeom>
          <a:ln w="349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Rechte verbindingslijn met pijl 9"/>
          <p:cNvCxnSpPr/>
          <p:nvPr/>
        </p:nvCxnSpPr>
        <p:spPr>
          <a:xfrm>
            <a:off x="1979712" y="2636912"/>
            <a:ext cx="997034" cy="398814"/>
          </a:xfrm>
          <a:prstGeom prst="straightConnector1">
            <a:avLst/>
          </a:prstGeom>
          <a:ln w="349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Rechte verbindingslijn met pijl 10"/>
          <p:cNvCxnSpPr/>
          <p:nvPr/>
        </p:nvCxnSpPr>
        <p:spPr>
          <a:xfrm flipV="1">
            <a:off x="2082209" y="3894282"/>
            <a:ext cx="930565" cy="398814"/>
          </a:xfrm>
          <a:prstGeom prst="straightConnector1">
            <a:avLst/>
          </a:prstGeom>
          <a:ln w="349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Rechte verbindingslijn met pijl 11"/>
          <p:cNvCxnSpPr/>
          <p:nvPr/>
        </p:nvCxnSpPr>
        <p:spPr>
          <a:xfrm>
            <a:off x="2074985" y="4326330"/>
            <a:ext cx="901761" cy="398814"/>
          </a:xfrm>
          <a:prstGeom prst="straightConnector1">
            <a:avLst/>
          </a:prstGeom>
          <a:ln w="349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Rechte verbindingslijn met pijl 13"/>
          <p:cNvCxnSpPr/>
          <p:nvPr/>
        </p:nvCxnSpPr>
        <p:spPr>
          <a:xfrm>
            <a:off x="1049147" y="1988840"/>
            <a:ext cx="0" cy="531751"/>
          </a:xfrm>
          <a:prstGeom prst="straightConnector1">
            <a:avLst/>
          </a:prstGeom>
          <a:ln w="349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Rechte verbindingslijn met pijl 14"/>
          <p:cNvCxnSpPr/>
          <p:nvPr/>
        </p:nvCxnSpPr>
        <p:spPr>
          <a:xfrm>
            <a:off x="1049147" y="2963717"/>
            <a:ext cx="0" cy="997034"/>
          </a:xfrm>
          <a:prstGeom prst="straightConnector1">
            <a:avLst/>
          </a:prstGeom>
          <a:ln w="349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99909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Lokale planning</a:t>
            </a:r>
            <a:endParaRPr lang="nl-NL" dirty="0"/>
          </a:p>
        </p:txBody>
      </p:sp>
      <p:sp>
        <p:nvSpPr>
          <p:cNvPr id="12" name="Tijdelijke aanduiding voor tekst 1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smtClean="0"/>
              <a:t>Stappen: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nl-NL" dirty="0" smtClean="0"/>
              <a:t>Scenario? 			     Demografie of expert	    </a:t>
            </a:r>
          </a:p>
          <a:p>
            <a:r>
              <a:rPr lang="nl-NL" dirty="0" smtClean="0"/>
              <a:t>Opleidingsplan 2017, 2018, 2019, 2020, 2021		     </a:t>
            </a:r>
          </a:p>
          <a:p>
            <a:r>
              <a:rPr lang="nl-NL" dirty="0" smtClean="0"/>
              <a:t>FZO-vergoeding naar afdeling die opleidt               </a:t>
            </a:r>
          </a:p>
          <a:p>
            <a:r>
              <a:rPr lang="nl-NL" dirty="0" smtClean="0"/>
              <a:t>Knelpunten     </a:t>
            </a:r>
          </a:p>
          <a:p>
            <a:r>
              <a:rPr lang="nl-NL" dirty="0" smtClean="0"/>
              <a:t>Monitoring en evaluatie</a:t>
            </a:r>
            <a:endParaRPr lang="nl-NL" dirty="0"/>
          </a:p>
        </p:txBody>
      </p:sp>
      <p:sp>
        <p:nvSpPr>
          <p:cNvPr id="13" name="Tijdelijke aanduiding voor tekst 12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nl-NL" smtClean="0"/>
              <a:t>Spelers:</a:t>
            </a:r>
            <a:endParaRPr lang="nl-NL" dirty="0"/>
          </a:p>
        </p:txBody>
      </p:sp>
      <p:sp>
        <p:nvSpPr>
          <p:cNvPr id="4" name="Tijdelijke aanduiding voor inhoud 3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nl-NL" smtClean="0"/>
              <a:t>Ziekenhuis coördinator FZO </a:t>
            </a:r>
          </a:p>
          <a:p>
            <a:r>
              <a:rPr lang="nl-NL" smtClean="0"/>
              <a:t>Lijnmanagement</a:t>
            </a:r>
          </a:p>
          <a:p>
            <a:r>
              <a:rPr lang="nl-NL" smtClean="0"/>
              <a:t>HRM </a:t>
            </a:r>
          </a:p>
          <a:p>
            <a:r>
              <a:rPr lang="nl-NL" smtClean="0"/>
              <a:t>Financiën </a:t>
            </a:r>
          </a:p>
          <a:p>
            <a:r>
              <a:rPr lang="nl-NL" smtClean="0"/>
              <a:t>Opleidingen/leerhuis  </a:t>
            </a:r>
          </a:p>
          <a:p>
            <a:r>
              <a:rPr lang="nl-NL" smtClean="0"/>
              <a:t>RvB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499469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nl-NL" altLang="nl-NL" smtClean="0"/>
              <a:t>Agenda</a:t>
            </a:r>
            <a:endParaRPr lang="nl-NL" altLang="nl-NL"/>
          </a:p>
        </p:txBody>
      </p:sp>
      <p:sp>
        <p:nvSpPr>
          <p:cNvPr id="4099" name="Rectangle 7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nl-NL" altLang="nl-NL" dirty="0" smtClean="0"/>
              <a:t>Doel van deze bijeenkomst</a:t>
            </a:r>
          </a:p>
          <a:p>
            <a:r>
              <a:rPr lang="nl-NL" altLang="nl-NL" dirty="0" smtClean="0"/>
              <a:t>Hoe werkt het FZO?</a:t>
            </a:r>
          </a:p>
          <a:p>
            <a:r>
              <a:rPr lang="nl-NL" altLang="nl-NL" dirty="0" smtClean="0"/>
              <a:t>Wat wordt er van mij verwacht?</a:t>
            </a:r>
          </a:p>
          <a:p>
            <a:r>
              <a:rPr lang="nl-NL" altLang="nl-NL" dirty="0"/>
              <a:t>M</a:t>
            </a:r>
            <a:r>
              <a:rPr lang="nl-NL" altLang="nl-NL" dirty="0" smtClean="0"/>
              <a:t>isverstanden</a:t>
            </a:r>
          </a:p>
          <a:p>
            <a:r>
              <a:rPr lang="nl-NL" altLang="nl-NL" dirty="0" smtClean="0"/>
              <a:t>Draaiboek FZO-beroepen</a:t>
            </a:r>
          </a:p>
          <a:p>
            <a:r>
              <a:rPr lang="nl-NL" altLang="nl-NL" dirty="0" smtClean="0"/>
              <a:t>Waar vind ik informatie?</a:t>
            </a:r>
          </a:p>
          <a:p>
            <a:endParaRPr lang="nl-NL" altLang="nl-NL" dirty="0" smtClean="0"/>
          </a:p>
          <a:p>
            <a:endParaRPr lang="nl-NL" altLang="nl-NL" dirty="0" smtClean="0"/>
          </a:p>
          <a:p>
            <a:endParaRPr lang="nl-NL" altLang="nl-NL" dirty="0"/>
          </a:p>
        </p:txBody>
      </p:sp>
    </p:spTree>
    <p:extLst>
      <p:ext uri="{BB962C8B-B14F-4D97-AF65-F5344CB8AC3E}">
        <p14:creationId xmlns:p14="http://schemas.microsoft.com/office/powerpoint/2010/main" val="204154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Regionale planning</a:t>
            </a:r>
            <a:endParaRPr lang="nl-NL" dirty="0"/>
          </a:p>
        </p:txBody>
      </p:sp>
      <p:sp>
        <p:nvSpPr>
          <p:cNvPr id="8" name="Tijdelijke aanduiding voor tekst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smtClean="0"/>
              <a:t>Stappen: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nl-NL" dirty="0" smtClean="0"/>
              <a:t>1.  Scenario</a:t>
            </a:r>
          </a:p>
          <a:p>
            <a:pPr marL="0" indent="0">
              <a:buNone/>
            </a:pPr>
            <a:r>
              <a:rPr lang="nl-NL" dirty="0" smtClean="0"/>
              <a:t>      Demografie of expert</a:t>
            </a:r>
          </a:p>
          <a:p>
            <a:pPr marL="0" indent="0">
              <a:buNone/>
            </a:pPr>
            <a:r>
              <a:rPr lang="nl-NL" dirty="0" smtClean="0"/>
              <a:t>2.  Van individuele plannen   </a:t>
            </a:r>
          </a:p>
          <a:p>
            <a:pPr marL="0" indent="0">
              <a:buNone/>
            </a:pPr>
            <a:r>
              <a:rPr lang="nl-NL" dirty="0" smtClean="0"/>
              <a:t>      naar regionaal plan</a:t>
            </a:r>
          </a:p>
          <a:p>
            <a:pPr marL="0" indent="0">
              <a:buNone/>
            </a:pPr>
            <a:r>
              <a:rPr lang="nl-NL" dirty="0" smtClean="0"/>
              <a:t>3.  Betrekken van vraag   </a:t>
            </a:r>
          </a:p>
          <a:p>
            <a:pPr marL="0" indent="0">
              <a:buNone/>
            </a:pPr>
            <a:r>
              <a:rPr lang="nl-NL" dirty="0" smtClean="0"/>
              <a:t>      ambulancevervoer en  </a:t>
            </a:r>
          </a:p>
          <a:p>
            <a:pPr marL="0" indent="0">
              <a:buNone/>
            </a:pPr>
            <a:r>
              <a:rPr lang="nl-NL" dirty="0" smtClean="0"/>
              <a:t>      thuiszorg</a:t>
            </a:r>
          </a:p>
          <a:p>
            <a:pPr marL="457200" indent="-457200">
              <a:buAutoNum type="arabicPeriod" startAt="4"/>
            </a:pPr>
            <a:r>
              <a:rPr lang="nl-NL" dirty="0" smtClean="0"/>
              <a:t>Knelpunten regionaal/</a:t>
            </a:r>
          </a:p>
          <a:p>
            <a:pPr marL="0" indent="0">
              <a:buNone/>
            </a:pPr>
            <a:r>
              <a:rPr lang="nl-NL" dirty="0" smtClean="0"/>
              <a:t>	landelijk</a:t>
            </a:r>
          </a:p>
          <a:p>
            <a:pPr marL="0" indent="0">
              <a:buNone/>
            </a:pPr>
            <a:r>
              <a:rPr lang="nl-NL" dirty="0" smtClean="0"/>
              <a:t>5.  Monitoring en evaluatie</a:t>
            </a:r>
            <a:endParaRPr lang="nl-NL" dirty="0"/>
          </a:p>
        </p:txBody>
      </p:sp>
      <p:sp>
        <p:nvSpPr>
          <p:cNvPr id="9" name="Tijdelijke aanduiding voor tekst 8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nl-NL" dirty="0" smtClean="0"/>
              <a:t>Spelers:</a:t>
            </a:r>
            <a:endParaRPr lang="nl-NL" dirty="0"/>
          </a:p>
        </p:txBody>
      </p:sp>
      <p:sp>
        <p:nvSpPr>
          <p:cNvPr id="4" name="Tijdelijke aanduiding voor inhoud 3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nl-NL" dirty="0" smtClean="0"/>
              <a:t>FZO-regio-coördinator </a:t>
            </a:r>
          </a:p>
          <a:p>
            <a:r>
              <a:rPr lang="nl-NL" dirty="0" smtClean="0"/>
              <a:t>Ziekenhuis </a:t>
            </a:r>
          </a:p>
          <a:p>
            <a:pPr marL="0" indent="0">
              <a:buNone/>
            </a:pPr>
            <a:r>
              <a:rPr lang="nl-NL" dirty="0" smtClean="0"/>
              <a:t>     FZO-coördinator</a:t>
            </a:r>
          </a:p>
          <a:p>
            <a:r>
              <a:rPr lang="nl-NL" dirty="0" smtClean="0"/>
              <a:t>Ambulancezorg</a:t>
            </a:r>
          </a:p>
          <a:p>
            <a:r>
              <a:rPr lang="nl-NL" dirty="0" smtClean="0"/>
              <a:t>Thuiszorg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108409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smtClean="0"/>
              <a:t>Van regionale planning naar realisatie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smtClean="0"/>
              <a:t>Voorkeur: besluitvorming op niveau RvB in regioverband, bijvoorbeeld via convenant</a:t>
            </a:r>
          </a:p>
          <a:p>
            <a:endParaRPr lang="nl-NL" smtClean="0"/>
          </a:p>
          <a:p>
            <a:r>
              <a:rPr lang="nl-NL" smtClean="0"/>
              <a:t>Tijdslijn: maart 2017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364033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nl-NL" altLang="nl-NL" smtClean="0"/>
              <a:t>Stand van zaken in #instelling#</a:t>
            </a:r>
            <a:endParaRPr lang="nl-NL" altLang="nl-NL"/>
          </a:p>
        </p:txBody>
      </p:sp>
      <p:sp>
        <p:nvSpPr>
          <p:cNvPr id="11267" name="Rectangle 7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nl-NL" altLang="nl-NL" smtClean="0"/>
              <a:t>Benodigde en beschikbare opleidingscapaciteit in #instelling#</a:t>
            </a:r>
          </a:p>
          <a:p>
            <a:endParaRPr lang="nl-NL" altLang="nl-NL" smtClean="0"/>
          </a:p>
          <a:p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14895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nl-NL" altLang="nl-NL" dirty="0" smtClean="0"/>
              <a:t>Stand van zaken in #regio#</a:t>
            </a:r>
            <a:endParaRPr lang="nl-NL" altLang="nl-NL" dirty="0"/>
          </a:p>
        </p:txBody>
      </p:sp>
      <p:sp>
        <p:nvSpPr>
          <p:cNvPr id="10243" name="Rectangle 7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nl-NL" altLang="nl-NL" dirty="0" smtClean="0"/>
              <a:t>Benodigde en beschikbare opleidingscapaciteit in de regio</a:t>
            </a:r>
          </a:p>
          <a:p>
            <a:r>
              <a:rPr lang="nl-NL" altLang="nl-NL" dirty="0" smtClean="0"/>
              <a:t>Wat wordt de vraag van andere zorgpartners (ambulance zorg, thuiszorg) in de regio en hoe kunnen we samenwerken?</a:t>
            </a:r>
          </a:p>
          <a:p>
            <a:endParaRPr lang="nl-NL" altLang="nl-NL" dirty="0" smtClean="0"/>
          </a:p>
          <a:p>
            <a:endParaRPr lang="nl-NL" altLang="nl-NL" dirty="0" smtClean="0"/>
          </a:p>
          <a:p>
            <a:endParaRPr lang="nl-NL" altLang="nl-NL" dirty="0"/>
          </a:p>
        </p:txBody>
      </p:sp>
    </p:spTree>
    <p:extLst>
      <p:ext uri="{BB962C8B-B14F-4D97-AF65-F5344CB8AC3E}">
        <p14:creationId xmlns:p14="http://schemas.microsoft.com/office/powerpoint/2010/main" val="151904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Vervolg NVZ/NFU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smtClean="0"/>
              <a:t>Regioplannen verzamelen</a:t>
            </a:r>
          </a:p>
          <a:p>
            <a:r>
              <a:rPr lang="nl-NL" smtClean="0"/>
              <a:t>CZO-monitor</a:t>
            </a:r>
          </a:p>
          <a:p>
            <a:r>
              <a:rPr lang="nl-NL" smtClean="0"/>
              <a:t>Vernieuwing FZO-opleidingen: clustering en modules</a:t>
            </a:r>
          </a:p>
          <a:p>
            <a:r>
              <a:rPr lang="nl-NL" smtClean="0"/>
              <a:t>Landelijke knelpunten analyseren en oppakken</a:t>
            </a:r>
          </a:p>
          <a:p>
            <a:r>
              <a:rPr lang="nl-NL" smtClean="0"/>
              <a:t>Brief en overleg VWS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671254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el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Waar vind ik informatie?:</a:t>
            </a:r>
            <a:endParaRPr lang="nl-NL" dirty="0"/>
          </a:p>
        </p:txBody>
      </p:sp>
      <p:sp>
        <p:nvSpPr>
          <p:cNvPr id="13" name="Tijdelijke aanduiding voor inhoud 1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nl-NL" smtClean="0">
                <a:hlinkClick r:id="rId2"/>
              </a:rPr>
              <a:t>NVZ:  http://www.nvz-ziekenhuizen.nl/onderwerpen/fonds-ziekenhuis-opleidingen</a:t>
            </a:r>
            <a:endParaRPr lang="nl-NL" smtClean="0"/>
          </a:p>
          <a:p>
            <a:endParaRPr lang="nl-NL" smtClean="0"/>
          </a:p>
          <a:p>
            <a:r>
              <a:rPr lang="nl-NL" smtClean="0">
                <a:hlinkClick r:id="rId3"/>
              </a:rPr>
              <a:t>NFU:  http://www.nfu.nl/onderwijs-en-opleiding/beroepsopleiding/</a:t>
            </a:r>
            <a:endParaRPr lang="nl-NL" smtClean="0"/>
          </a:p>
          <a:p>
            <a:endParaRPr lang="nl-NL" smtClean="0">
              <a:hlinkClick r:id="rId4"/>
            </a:endParaRPr>
          </a:p>
          <a:p>
            <a:r>
              <a:rPr lang="nl-NL" smtClean="0">
                <a:hlinkClick r:id="rId4"/>
              </a:rPr>
              <a:t>NZa:  https://www.nza.nl/zorgonderwerpen/dossiers/medische-vervolgopleidingen/</a:t>
            </a:r>
            <a:endParaRPr lang="nl-NL" smtClean="0"/>
          </a:p>
          <a:p>
            <a:endParaRPr lang="nl-NL" smtClean="0"/>
          </a:p>
          <a:p>
            <a:r>
              <a:rPr lang="nl-NL" smtClean="0">
                <a:hlinkClick r:id="rId5"/>
              </a:rPr>
              <a:t>CO:  http://www.capaciteitsorgaan.nl/publicatie-categorie/medisch-ondersteunende-en-verpleegkundige-beroepen/</a:t>
            </a:r>
            <a:endParaRPr lang="nl-NL" smtClean="0"/>
          </a:p>
          <a:p>
            <a:endParaRPr lang="nl-NL" smtClean="0"/>
          </a:p>
          <a:p>
            <a:r>
              <a:rPr lang="nl-NL" smtClean="0">
                <a:hlinkClick r:id="rId6"/>
              </a:rPr>
              <a:t>CZO:  https://www.czo.nl/</a:t>
            </a:r>
            <a:endParaRPr lang="nl-NL" smtClean="0"/>
          </a:p>
          <a:p>
            <a:endParaRPr lang="nl-NL" smtClean="0"/>
          </a:p>
          <a:p>
            <a:endParaRPr lang="nl-NL" dirty="0" smtClean="0"/>
          </a:p>
        </p:txBody>
      </p:sp>
    </p:spTree>
    <p:extLst>
      <p:ext uri="{BB962C8B-B14F-4D97-AF65-F5344CB8AC3E}">
        <p14:creationId xmlns:p14="http://schemas.microsoft.com/office/powerpoint/2010/main" val="839669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nl-NL" altLang="nl-NL" smtClean="0"/>
              <a:t>Doel bijeenkomst</a:t>
            </a:r>
            <a:endParaRPr lang="nl-NL" altLang="nl-NL"/>
          </a:p>
        </p:txBody>
      </p:sp>
      <p:pic>
        <p:nvPicPr>
          <p:cNvPr id="5124" name="Afbeelding 2" descr="image001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875" y="1719263"/>
            <a:ext cx="4162425" cy="331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4901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nl-NL" altLang="nl-NL" smtClean="0"/>
              <a:t>Urgentie</a:t>
            </a:r>
            <a:endParaRPr lang="nl-NL" altLang="nl-NL"/>
          </a:p>
        </p:txBody>
      </p:sp>
      <p:sp>
        <p:nvSpPr>
          <p:cNvPr id="6147" name="Rectangle 7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nl-NL" altLang="nl-NL" dirty="0" smtClean="0"/>
              <a:t>Medisch ondersteunende beroepen:</a:t>
            </a:r>
          </a:p>
          <a:p>
            <a:pPr marL="400050" lvl="1" indent="0">
              <a:buNone/>
            </a:pPr>
            <a:r>
              <a:rPr lang="nl-NL" altLang="nl-NL" dirty="0" smtClean="0">
                <a:solidFill>
                  <a:srgbClr val="FF0000"/>
                </a:solidFill>
              </a:rPr>
              <a:t>403 =&gt; 1038*    158%</a:t>
            </a:r>
          </a:p>
          <a:p>
            <a:pPr lvl="1"/>
            <a:r>
              <a:rPr lang="nl-NL" altLang="nl-NL" dirty="0" smtClean="0"/>
              <a:t>++ OK-assistenten, anesthesiemedewerkers, klinisch perfusionisten, gipsverbandmeesters, </a:t>
            </a:r>
          </a:p>
          <a:p>
            <a:pPr lvl="1"/>
            <a:r>
              <a:rPr lang="nl-NL" altLang="nl-NL" dirty="0" smtClean="0"/>
              <a:t>-  deskundige infectiepreventie </a:t>
            </a:r>
          </a:p>
          <a:p>
            <a:r>
              <a:rPr lang="nl-NL" altLang="nl-NL" dirty="0" smtClean="0"/>
              <a:t>Gespecialiseerde verpleegkundige </a:t>
            </a:r>
          </a:p>
          <a:p>
            <a:pPr marL="400050" lvl="1" indent="0">
              <a:buNone/>
            </a:pPr>
            <a:r>
              <a:rPr lang="nl-NL" altLang="nl-NL" dirty="0" smtClean="0">
                <a:solidFill>
                  <a:srgbClr val="FF0000"/>
                </a:solidFill>
              </a:rPr>
              <a:t>1226 =&gt; 2086*   70%</a:t>
            </a:r>
          </a:p>
          <a:p>
            <a:pPr lvl="1"/>
            <a:r>
              <a:rPr lang="nl-NL" altLang="nl-NL" dirty="0" smtClean="0"/>
              <a:t>+ dialyse-, IC-, kinderverpleegkundige</a:t>
            </a:r>
          </a:p>
          <a:p>
            <a:pPr lvl="1"/>
            <a:r>
              <a:rPr lang="nl-NL" altLang="nl-NL" dirty="0" smtClean="0"/>
              <a:t>- oncologieverpleegkundige</a:t>
            </a:r>
          </a:p>
          <a:p>
            <a:endParaRPr lang="nl-NL" altLang="nl-NL" dirty="0" smtClean="0"/>
          </a:p>
          <a:p>
            <a:endParaRPr lang="nl-NL" altLang="nl-NL" dirty="0" smtClean="0"/>
          </a:p>
          <a:p>
            <a:r>
              <a:rPr lang="nl-NL" altLang="nl-NL" dirty="0" smtClean="0"/>
              <a:t>* realisatie 2015 versus raming</a:t>
            </a:r>
          </a:p>
          <a:p>
            <a:endParaRPr lang="nl-NL" altLang="nl-NL" dirty="0" smtClean="0"/>
          </a:p>
          <a:p>
            <a:endParaRPr lang="nl-NL" altLang="nl-NL" dirty="0" smtClean="0"/>
          </a:p>
          <a:p>
            <a:endParaRPr lang="nl-NL" altLang="nl-NL" dirty="0"/>
          </a:p>
        </p:txBody>
      </p:sp>
    </p:spTree>
    <p:extLst>
      <p:ext uri="{BB962C8B-B14F-4D97-AF65-F5344CB8AC3E}">
        <p14:creationId xmlns:p14="http://schemas.microsoft.com/office/powerpoint/2010/main" val="1562328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nl-NL" altLang="nl-NL" dirty="0" smtClean="0"/>
              <a:t>Hoe werkt het FZO?</a:t>
            </a:r>
            <a:endParaRPr lang="nl-NL" altLang="nl-NL" dirty="0"/>
          </a:p>
        </p:txBody>
      </p:sp>
      <p:pic>
        <p:nvPicPr>
          <p:cNvPr id="7171" name="Picture 5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050" y="1904999"/>
            <a:ext cx="4762125" cy="304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86904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Hoe werkt het FZO?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l-NL" altLang="nl-NL" dirty="0" smtClean="0"/>
              <a:t>Filosofie, stel ziekenhuizen / umc’s in staat om zelf voldoende op te leiden voor de lokale / regionale arbeidsmarkt, door: </a:t>
            </a:r>
          </a:p>
          <a:p>
            <a:endParaRPr lang="nl-NL" altLang="nl-NL" dirty="0" smtClean="0"/>
          </a:p>
          <a:p>
            <a:r>
              <a:rPr lang="nl-NL" altLang="nl-NL" dirty="0" smtClean="0"/>
              <a:t>wegnemen van financiële belemmeringen,</a:t>
            </a:r>
          </a:p>
          <a:p>
            <a:r>
              <a:rPr lang="nl-NL" altLang="nl-NL" dirty="0" smtClean="0"/>
              <a:t>ontwikkelen van kennis,</a:t>
            </a:r>
          </a:p>
          <a:p>
            <a:r>
              <a:rPr lang="nl-NL" altLang="nl-NL" dirty="0" smtClean="0"/>
              <a:t>stimuleren en faciliteren van samenwerking.</a:t>
            </a:r>
          </a:p>
        </p:txBody>
      </p:sp>
    </p:spTree>
    <p:extLst>
      <p:ext uri="{BB962C8B-B14F-4D97-AF65-F5344CB8AC3E}">
        <p14:creationId xmlns:p14="http://schemas.microsoft.com/office/powerpoint/2010/main" val="346728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Hoe werkt het FZO?</a:t>
            </a:r>
          </a:p>
        </p:txBody>
      </p:sp>
      <p:grpSp>
        <p:nvGrpSpPr>
          <p:cNvPr id="12291" name="Diagram 4"/>
          <p:cNvGrpSpPr>
            <a:grpSpLocks/>
          </p:cNvGrpSpPr>
          <p:nvPr/>
        </p:nvGrpSpPr>
        <p:grpSpPr bwMode="auto">
          <a:xfrm>
            <a:off x="899592" y="2687042"/>
            <a:ext cx="3384550" cy="3384550"/>
            <a:chOff x="1429" y="703"/>
            <a:chExt cx="2858" cy="2858"/>
          </a:xfrm>
        </p:grpSpPr>
        <p:sp>
          <p:nvSpPr>
            <p:cNvPr id="12299" name="_s16388"/>
            <p:cNvSpPr>
              <a:spLocks noChangeArrowheads="1" noTextEdit="1"/>
            </p:cNvSpPr>
            <p:nvPr/>
          </p:nvSpPr>
          <p:spPr bwMode="auto">
            <a:xfrm>
              <a:off x="1837" y="917"/>
              <a:ext cx="2042" cy="2042"/>
            </a:xfrm>
            <a:custGeom>
              <a:avLst/>
              <a:gdLst>
                <a:gd name="T0" fmla="*/ 1 w 21600"/>
                <a:gd name="T1" fmla="*/ 0 h 21600"/>
                <a:gd name="T2" fmla="*/ 0 w 21600"/>
                <a:gd name="T3" fmla="*/ 0 h 21600"/>
                <a:gd name="T4" fmla="*/ 1 w 21600"/>
                <a:gd name="T5" fmla="*/ 0 h 21600"/>
                <a:gd name="T6" fmla="*/ 1 w 21600"/>
                <a:gd name="T7" fmla="*/ 0 h 21600"/>
                <a:gd name="T8" fmla="*/ 1 w 21600"/>
                <a:gd name="T9" fmla="*/ 0 h 21600"/>
                <a:gd name="T10" fmla="*/ 1 w 21600"/>
                <a:gd name="T11" fmla="*/ 0 h 216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3163 w 21600"/>
                <a:gd name="T19" fmla="*/ 3163 h 21600"/>
                <a:gd name="T20" fmla="*/ 18437 w 21600"/>
                <a:gd name="T21" fmla="*/ 18437 h 2160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1600" h="21600">
                  <a:moveTo>
                    <a:pt x="12663" y="3845"/>
                  </a:moveTo>
                  <a:cubicBezTo>
                    <a:pt x="12055" y="3682"/>
                    <a:pt x="11429" y="3600"/>
                    <a:pt x="10800" y="3600"/>
                  </a:cubicBezTo>
                  <a:cubicBezTo>
                    <a:pt x="8227" y="3599"/>
                    <a:pt x="5850" y="4972"/>
                    <a:pt x="4564" y="7200"/>
                  </a:cubicBezTo>
                  <a:lnTo>
                    <a:pt x="1446" y="5400"/>
                  </a:lnTo>
                  <a:cubicBezTo>
                    <a:pt x="3376" y="2058"/>
                    <a:pt x="6941" y="-1"/>
                    <a:pt x="10800" y="0"/>
                  </a:cubicBezTo>
                  <a:cubicBezTo>
                    <a:pt x="11743" y="0"/>
                    <a:pt x="12683" y="123"/>
                    <a:pt x="13595" y="368"/>
                  </a:cubicBezTo>
                  <a:lnTo>
                    <a:pt x="14294" y="-2240"/>
                  </a:lnTo>
                  <a:lnTo>
                    <a:pt x="17476" y="3271"/>
                  </a:lnTo>
                  <a:lnTo>
                    <a:pt x="11964" y="6453"/>
                  </a:lnTo>
                  <a:lnTo>
                    <a:pt x="12663" y="3845"/>
                  </a:lnTo>
                  <a:close/>
                </a:path>
              </a:pathLst>
            </a:custGeom>
            <a:solidFill>
              <a:srgbClr val="BBE0E3"/>
            </a:solidFill>
            <a:ln w="9525">
              <a:solidFill>
                <a:srgbClr val="BBE0E3"/>
              </a:solidFill>
              <a:miter lim="800000"/>
              <a:headEnd/>
              <a:tailEnd/>
            </a:ln>
          </p:spPr>
          <p:txBody>
            <a:bodyPr lIns="0" tIns="0" rIns="0" bIns="0" anchor="ctr"/>
            <a:lstStyle/>
            <a:p>
              <a:endParaRPr lang="nl-NL"/>
            </a:p>
          </p:txBody>
        </p:sp>
        <p:sp>
          <p:nvSpPr>
            <p:cNvPr id="12300" name="_s16389"/>
            <p:cNvSpPr>
              <a:spLocks noChangeArrowheads="1" noTextEdit="1"/>
            </p:cNvSpPr>
            <p:nvPr/>
          </p:nvSpPr>
          <p:spPr bwMode="auto">
            <a:xfrm rot="10800000">
              <a:off x="1837" y="1305"/>
              <a:ext cx="2042" cy="2042"/>
            </a:xfrm>
            <a:custGeom>
              <a:avLst/>
              <a:gdLst>
                <a:gd name="T0" fmla="*/ 1 w 21600"/>
                <a:gd name="T1" fmla="*/ 0 h 21600"/>
                <a:gd name="T2" fmla="*/ 0 w 21600"/>
                <a:gd name="T3" fmla="*/ 0 h 21600"/>
                <a:gd name="T4" fmla="*/ 1 w 21600"/>
                <a:gd name="T5" fmla="*/ 0 h 21600"/>
                <a:gd name="T6" fmla="*/ 1 w 21600"/>
                <a:gd name="T7" fmla="*/ 0 h 21600"/>
                <a:gd name="T8" fmla="*/ 1 w 21600"/>
                <a:gd name="T9" fmla="*/ 0 h 21600"/>
                <a:gd name="T10" fmla="*/ 1 w 21600"/>
                <a:gd name="T11" fmla="*/ 0 h 216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3163 w 21600"/>
                <a:gd name="T19" fmla="*/ 3163 h 21600"/>
                <a:gd name="T20" fmla="*/ 18437 w 21600"/>
                <a:gd name="T21" fmla="*/ 18437 h 2160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1600" h="21600">
                  <a:moveTo>
                    <a:pt x="12663" y="3845"/>
                  </a:moveTo>
                  <a:cubicBezTo>
                    <a:pt x="12055" y="3682"/>
                    <a:pt x="11429" y="3600"/>
                    <a:pt x="10800" y="3600"/>
                  </a:cubicBezTo>
                  <a:cubicBezTo>
                    <a:pt x="8227" y="3599"/>
                    <a:pt x="5850" y="4972"/>
                    <a:pt x="4564" y="7200"/>
                  </a:cubicBezTo>
                  <a:lnTo>
                    <a:pt x="1446" y="5400"/>
                  </a:lnTo>
                  <a:cubicBezTo>
                    <a:pt x="3376" y="2058"/>
                    <a:pt x="6941" y="-1"/>
                    <a:pt x="10800" y="0"/>
                  </a:cubicBezTo>
                  <a:cubicBezTo>
                    <a:pt x="11743" y="0"/>
                    <a:pt x="12683" y="123"/>
                    <a:pt x="13595" y="368"/>
                  </a:cubicBezTo>
                  <a:lnTo>
                    <a:pt x="14294" y="-2240"/>
                  </a:lnTo>
                  <a:lnTo>
                    <a:pt x="17476" y="3271"/>
                  </a:lnTo>
                  <a:lnTo>
                    <a:pt x="11964" y="6453"/>
                  </a:lnTo>
                  <a:lnTo>
                    <a:pt x="12663" y="3845"/>
                  </a:lnTo>
                  <a:close/>
                </a:path>
              </a:pathLst>
            </a:custGeom>
            <a:solidFill>
              <a:srgbClr val="BBE0E3"/>
            </a:solidFill>
            <a:ln w="9525">
              <a:solidFill>
                <a:srgbClr val="BBE0E3"/>
              </a:solidFill>
              <a:miter lim="800000"/>
              <a:headEnd/>
              <a:tailEnd/>
            </a:ln>
          </p:spPr>
          <p:txBody>
            <a:bodyPr lIns="0" tIns="0" rIns="0" bIns="0" anchor="ctr"/>
            <a:lstStyle/>
            <a:p>
              <a:endParaRPr lang="nl-NL"/>
            </a:p>
          </p:txBody>
        </p:sp>
        <p:sp>
          <p:nvSpPr>
            <p:cNvPr id="12301" name="_s16390"/>
            <p:cNvSpPr>
              <a:spLocks noChangeArrowheads="1"/>
            </p:cNvSpPr>
            <p:nvPr/>
          </p:nvSpPr>
          <p:spPr bwMode="auto">
            <a:xfrm>
              <a:off x="3314" y="1677"/>
              <a:ext cx="911" cy="911"/>
            </a:xfrm>
            <a:prstGeom prst="rect">
              <a:avLst/>
            </a:prstGeom>
            <a:solidFill>
              <a:srgbClr val="FF9900"/>
            </a:solidFill>
            <a:ln>
              <a:noFill/>
            </a:ln>
            <a:effectLst>
              <a:outerShdw blurRad="63500" dist="53882" dir="18900000" algn="ctr" rotWithShape="0">
                <a:schemeClr val="accent2">
                  <a:alpha val="74998"/>
                </a:scheme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/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9pPr>
            </a:lstStyle>
            <a:p>
              <a:pPr algn="ctr" eaLnBrk="1" hangingPunct="1"/>
              <a:r>
                <a:rPr lang="nl-NL" altLang="nl-NL" sz="1600">
                  <a:solidFill>
                    <a:srgbClr val="000000"/>
                  </a:solidFill>
                  <a:latin typeface="Verdana" charset="0"/>
                </a:rPr>
                <a:t>Opleiden</a:t>
              </a:r>
              <a:endParaRPr lang="nl-NL" altLang="nl-NL" sz="1200">
                <a:solidFill>
                  <a:srgbClr val="000000"/>
                </a:solidFill>
                <a:latin typeface="Verdana" charset="0"/>
              </a:endParaRPr>
            </a:p>
          </p:txBody>
        </p:sp>
        <p:sp>
          <p:nvSpPr>
            <p:cNvPr id="12302" name="_s16391"/>
            <p:cNvSpPr>
              <a:spLocks noChangeArrowheads="1"/>
            </p:cNvSpPr>
            <p:nvPr/>
          </p:nvSpPr>
          <p:spPr bwMode="auto">
            <a:xfrm>
              <a:off x="1491" y="1677"/>
              <a:ext cx="911" cy="911"/>
            </a:xfrm>
            <a:prstGeom prst="rect">
              <a:avLst/>
            </a:prstGeom>
            <a:solidFill>
              <a:srgbClr val="99CC00"/>
            </a:solidFill>
            <a:ln>
              <a:noFill/>
            </a:ln>
            <a:effectLst>
              <a:outerShdw blurRad="63500" dist="53882" dir="18900000" algn="ctr" rotWithShape="0">
                <a:schemeClr val="accent2">
                  <a:alpha val="74998"/>
                </a:scheme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/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9pPr>
            </a:lstStyle>
            <a:p>
              <a:pPr algn="ctr" eaLnBrk="1" hangingPunct="1"/>
              <a:r>
                <a:rPr lang="nl-NL" altLang="nl-NL" sz="1600" dirty="0" smtClean="0">
                  <a:solidFill>
                    <a:srgbClr val="000000"/>
                  </a:solidFill>
                  <a:latin typeface="Verdana" charset="0"/>
                </a:rPr>
                <a:t>Beschikbaar</a:t>
              </a:r>
            </a:p>
            <a:p>
              <a:pPr algn="ctr" eaLnBrk="1" hangingPunct="1"/>
              <a:r>
                <a:rPr lang="nl-NL" altLang="nl-NL" sz="1600" dirty="0" err="1" smtClean="0">
                  <a:solidFill>
                    <a:srgbClr val="000000"/>
                  </a:solidFill>
                  <a:latin typeface="Verdana" charset="0"/>
                </a:rPr>
                <a:t>heids</a:t>
              </a:r>
              <a:endParaRPr lang="nl-NL" altLang="nl-NL" sz="1600" dirty="0" smtClean="0">
                <a:solidFill>
                  <a:srgbClr val="000000"/>
                </a:solidFill>
                <a:latin typeface="Verdana" charset="0"/>
              </a:endParaRPr>
            </a:p>
            <a:p>
              <a:pPr algn="ctr" eaLnBrk="1" hangingPunct="1"/>
              <a:r>
                <a:rPr lang="nl-NL" altLang="nl-NL" sz="1600" dirty="0" smtClean="0">
                  <a:solidFill>
                    <a:srgbClr val="000000"/>
                  </a:solidFill>
                  <a:latin typeface="Verdana" charset="0"/>
                </a:rPr>
                <a:t>bijdrage</a:t>
              </a:r>
              <a:endParaRPr lang="nl-NL" altLang="nl-NL" sz="1600" dirty="0">
                <a:solidFill>
                  <a:srgbClr val="000000"/>
                </a:solidFill>
                <a:latin typeface="Verdana" charset="0"/>
              </a:endParaRPr>
            </a:p>
          </p:txBody>
        </p:sp>
      </p:grpSp>
      <p:grpSp>
        <p:nvGrpSpPr>
          <p:cNvPr id="12292" name="Diagram 10"/>
          <p:cNvGrpSpPr>
            <a:grpSpLocks/>
          </p:cNvGrpSpPr>
          <p:nvPr/>
        </p:nvGrpSpPr>
        <p:grpSpPr bwMode="auto">
          <a:xfrm>
            <a:off x="4933156" y="2687634"/>
            <a:ext cx="3384550" cy="3384550"/>
            <a:chOff x="1429" y="703"/>
            <a:chExt cx="2858" cy="2858"/>
          </a:xfrm>
        </p:grpSpPr>
        <p:sp>
          <p:nvSpPr>
            <p:cNvPr id="12295" name="_s16394"/>
            <p:cNvSpPr>
              <a:spLocks noChangeArrowheads="1" noTextEdit="1"/>
            </p:cNvSpPr>
            <p:nvPr/>
          </p:nvSpPr>
          <p:spPr bwMode="auto">
            <a:xfrm flipH="1">
              <a:off x="1837" y="917"/>
              <a:ext cx="2042" cy="2042"/>
            </a:xfrm>
            <a:custGeom>
              <a:avLst/>
              <a:gdLst>
                <a:gd name="T0" fmla="*/ 1 w 21600"/>
                <a:gd name="T1" fmla="*/ 0 h 21600"/>
                <a:gd name="T2" fmla="*/ 0 w 21600"/>
                <a:gd name="T3" fmla="*/ 0 h 21600"/>
                <a:gd name="T4" fmla="*/ 1 w 21600"/>
                <a:gd name="T5" fmla="*/ 0 h 21600"/>
                <a:gd name="T6" fmla="*/ 1 w 21600"/>
                <a:gd name="T7" fmla="*/ 0 h 21600"/>
                <a:gd name="T8" fmla="*/ 1 w 21600"/>
                <a:gd name="T9" fmla="*/ 0 h 21600"/>
                <a:gd name="T10" fmla="*/ 1 w 21600"/>
                <a:gd name="T11" fmla="*/ 0 h 216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3163 w 21600"/>
                <a:gd name="T19" fmla="*/ 3163 h 21600"/>
                <a:gd name="T20" fmla="*/ 18437 w 21600"/>
                <a:gd name="T21" fmla="*/ 18437 h 2160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1600" h="21600">
                  <a:moveTo>
                    <a:pt x="12663" y="3845"/>
                  </a:moveTo>
                  <a:cubicBezTo>
                    <a:pt x="12055" y="3682"/>
                    <a:pt x="11429" y="3600"/>
                    <a:pt x="10800" y="3600"/>
                  </a:cubicBezTo>
                  <a:cubicBezTo>
                    <a:pt x="8227" y="3599"/>
                    <a:pt x="5850" y="4972"/>
                    <a:pt x="4564" y="7200"/>
                  </a:cubicBezTo>
                  <a:lnTo>
                    <a:pt x="1446" y="5400"/>
                  </a:lnTo>
                  <a:cubicBezTo>
                    <a:pt x="3376" y="2058"/>
                    <a:pt x="6941" y="-1"/>
                    <a:pt x="10800" y="0"/>
                  </a:cubicBezTo>
                  <a:cubicBezTo>
                    <a:pt x="11743" y="0"/>
                    <a:pt x="12683" y="123"/>
                    <a:pt x="13595" y="368"/>
                  </a:cubicBezTo>
                  <a:lnTo>
                    <a:pt x="14294" y="-2240"/>
                  </a:lnTo>
                  <a:lnTo>
                    <a:pt x="17476" y="3271"/>
                  </a:lnTo>
                  <a:lnTo>
                    <a:pt x="11964" y="6453"/>
                  </a:lnTo>
                  <a:lnTo>
                    <a:pt x="12663" y="3845"/>
                  </a:lnTo>
                  <a:close/>
                </a:path>
              </a:pathLst>
            </a:custGeom>
            <a:solidFill>
              <a:srgbClr val="BBE0E3"/>
            </a:solidFill>
            <a:ln w="9525">
              <a:solidFill>
                <a:srgbClr val="BBE0E3"/>
              </a:solidFill>
              <a:miter lim="800000"/>
              <a:headEnd/>
              <a:tailEnd/>
            </a:ln>
          </p:spPr>
          <p:txBody>
            <a:bodyPr lIns="0" tIns="0" rIns="0" bIns="0" anchor="ctr"/>
            <a:lstStyle/>
            <a:p>
              <a:endParaRPr lang="nl-NL"/>
            </a:p>
          </p:txBody>
        </p:sp>
        <p:sp>
          <p:nvSpPr>
            <p:cNvPr id="12296" name="_s16395"/>
            <p:cNvSpPr>
              <a:spLocks noChangeArrowheads="1" noTextEdit="1"/>
            </p:cNvSpPr>
            <p:nvPr/>
          </p:nvSpPr>
          <p:spPr bwMode="auto">
            <a:xfrm rot="10800000" flipH="1">
              <a:off x="1837" y="1304"/>
              <a:ext cx="2042" cy="2042"/>
            </a:xfrm>
            <a:custGeom>
              <a:avLst/>
              <a:gdLst>
                <a:gd name="T0" fmla="*/ 1 w 21600"/>
                <a:gd name="T1" fmla="*/ 0 h 21600"/>
                <a:gd name="T2" fmla="*/ 0 w 21600"/>
                <a:gd name="T3" fmla="*/ 0 h 21600"/>
                <a:gd name="T4" fmla="*/ 1 w 21600"/>
                <a:gd name="T5" fmla="*/ 0 h 21600"/>
                <a:gd name="T6" fmla="*/ 1 w 21600"/>
                <a:gd name="T7" fmla="*/ 0 h 21600"/>
                <a:gd name="T8" fmla="*/ 1 w 21600"/>
                <a:gd name="T9" fmla="*/ 0 h 21600"/>
                <a:gd name="T10" fmla="*/ 1 w 21600"/>
                <a:gd name="T11" fmla="*/ 0 h 216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3163 w 21600"/>
                <a:gd name="T19" fmla="*/ 3163 h 21600"/>
                <a:gd name="T20" fmla="*/ 18437 w 21600"/>
                <a:gd name="T21" fmla="*/ 18437 h 2160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1600" h="21600">
                  <a:moveTo>
                    <a:pt x="12663" y="3845"/>
                  </a:moveTo>
                  <a:cubicBezTo>
                    <a:pt x="12055" y="3682"/>
                    <a:pt x="11429" y="3600"/>
                    <a:pt x="10800" y="3600"/>
                  </a:cubicBezTo>
                  <a:cubicBezTo>
                    <a:pt x="8227" y="3599"/>
                    <a:pt x="5850" y="4972"/>
                    <a:pt x="4564" y="7200"/>
                  </a:cubicBezTo>
                  <a:lnTo>
                    <a:pt x="1446" y="5400"/>
                  </a:lnTo>
                  <a:cubicBezTo>
                    <a:pt x="3376" y="2058"/>
                    <a:pt x="6941" y="-1"/>
                    <a:pt x="10800" y="0"/>
                  </a:cubicBezTo>
                  <a:cubicBezTo>
                    <a:pt x="11743" y="0"/>
                    <a:pt x="12683" y="123"/>
                    <a:pt x="13595" y="368"/>
                  </a:cubicBezTo>
                  <a:lnTo>
                    <a:pt x="14294" y="-2240"/>
                  </a:lnTo>
                  <a:lnTo>
                    <a:pt x="17476" y="3271"/>
                  </a:lnTo>
                  <a:lnTo>
                    <a:pt x="11964" y="6453"/>
                  </a:lnTo>
                  <a:lnTo>
                    <a:pt x="12663" y="3845"/>
                  </a:lnTo>
                  <a:close/>
                </a:path>
              </a:pathLst>
            </a:custGeom>
            <a:solidFill>
              <a:srgbClr val="BBE0E3"/>
            </a:solidFill>
            <a:ln w="9525">
              <a:solidFill>
                <a:srgbClr val="BBE0E3"/>
              </a:solidFill>
              <a:miter lim="800000"/>
              <a:headEnd/>
              <a:tailEnd/>
            </a:ln>
          </p:spPr>
          <p:txBody>
            <a:bodyPr lIns="0" tIns="0" rIns="0" bIns="0" anchor="ctr"/>
            <a:lstStyle/>
            <a:p>
              <a:endParaRPr lang="nl-NL"/>
            </a:p>
          </p:txBody>
        </p:sp>
        <p:sp>
          <p:nvSpPr>
            <p:cNvPr id="12297" name="_s16396"/>
            <p:cNvSpPr>
              <a:spLocks noChangeArrowheads="1"/>
            </p:cNvSpPr>
            <p:nvPr/>
          </p:nvSpPr>
          <p:spPr bwMode="auto">
            <a:xfrm>
              <a:off x="1491" y="1677"/>
              <a:ext cx="911" cy="911"/>
            </a:xfrm>
            <a:prstGeom prst="rect">
              <a:avLst/>
            </a:prstGeom>
            <a:solidFill>
              <a:srgbClr val="FF9900"/>
            </a:solidFill>
            <a:ln>
              <a:noFill/>
            </a:ln>
            <a:effectLst>
              <a:outerShdw blurRad="63500" dist="53882" dir="18900000" algn="ctr" rotWithShape="0">
                <a:schemeClr val="accent2">
                  <a:alpha val="74998"/>
                </a:scheme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/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9pPr>
            </a:lstStyle>
            <a:p>
              <a:pPr algn="ctr" eaLnBrk="1" hangingPunct="1"/>
              <a:r>
                <a:rPr lang="nl-NL" altLang="nl-NL" sz="1600">
                  <a:solidFill>
                    <a:srgbClr val="000000"/>
                  </a:solidFill>
                  <a:latin typeface="Verdana" charset="0"/>
                </a:rPr>
                <a:t>Regionale </a:t>
              </a:r>
            </a:p>
            <a:p>
              <a:pPr algn="ctr" eaLnBrk="1" hangingPunct="1"/>
              <a:r>
                <a:rPr lang="nl-NL" altLang="nl-NL" sz="1600">
                  <a:solidFill>
                    <a:srgbClr val="000000"/>
                  </a:solidFill>
                  <a:latin typeface="Verdana" charset="0"/>
                </a:rPr>
                <a:t>agenda</a:t>
              </a:r>
            </a:p>
          </p:txBody>
        </p:sp>
        <p:sp>
          <p:nvSpPr>
            <p:cNvPr id="12298" name="_s16397"/>
            <p:cNvSpPr>
              <a:spLocks noChangeArrowheads="1"/>
            </p:cNvSpPr>
            <p:nvPr/>
          </p:nvSpPr>
          <p:spPr bwMode="auto">
            <a:xfrm>
              <a:off x="3314" y="1677"/>
              <a:ext cx="911" cy="911"/>
            </a:xfrm>
            <a:prstGeom prst="rect">
              <a:avLst/>
            </a:prstGeom>
            <a:solidFill>
              <a:srgbClr val="99CC00"/>
            </a:solidFill>
            <a:ln>
              <a:noFill/>
            </a:ln>
            <a:effectLst>
              <a:outerShdw blurRad="63500" dist="53882" dir="18900000" algn="ctr" rotWithShape="0">
                <a:schemeClr val="accent2">
                  <a:alpha val="74998"/>
                </a:scheme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/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9pPr>
            </a:lstStyle>
            <a:p>
              <a:pPr algn="ctr" eaLnBrk="1" hangingPunct="1"/>
              <a:r>
                <a:rPr lang="nl-NL" altLang="nl-NL" sz="1600">
                  <a:solidFill>
                    <a:srgbClr val="000000"/>
                  </a:solidFill>
                  <a:latin typeface="Verdana" charset="0"/>
                </a:rPr>
                <a:t>Landelijk</a:t>
              </a:r>
            </a:p>
            <a:p>
              <a:pPr algn="ctr" eaLnBrk="1" hangingPunct="1"/>
              <a:r>
                <a:rPr lang="nl-NL" altLang="nl-NL" sz="1600">
                  <a:solidFill>
                    <a:srgbClr val="000000"/>
                  </a:solidFill>
                  <a:latin typeface="Verdana" charset="0"/>
                </a:rPr>
                <a:t>agenda</a:t>
              </a:r>
            </a:p>
          </p:txBody>
        </p:sp>
      </p:grpSp>
      <p:sp>
        <p:nvSpPr>
          <p:cNvPr id="12293" name="Text Box 16"/>
          <p:cNvSpPr txBox="1">
            <a:spLocks noChangeArrowheads="1"/>
          </p:cNvSpPr>
          <p:nvPr/>
        </p:nvSpPr>
        <p:spPr bwMode="auto">
          <a:xfrm>
            <a:off x="1331913" y="1773238"/>
            <a:ext cx="2449512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ct val="30000"/>
              </a:spcBef>
              <a:buClr>
                <a:srgbClr val="E94C00"/>
              </a:buClr>
              <a:buSzPct val="75000"/>
              <a:buFont typeface="Times" charset="0"/>
              <a:buChar char="•"/>
              <a:defRPr sz="2400">
                <a:solidFill>
                  <a:schemeClr val="tx1"/>
                </a:solidFill>
                <a:latin typeface="Verdana" charset="0"/>
                <a:ea typeface="ヒラギノ角ゴ Pro W3" charset="-128"/>
              </a:defRPr>
            </a:lvl1pPr>
            <a:lvl2pPr marL="742950" indent="-285750">
              <a:lnSpc>
                <a:spcPct val="90000"/>
              </a:lnSpc>
              <a:spcBef>
                <a:spcPct val="30000"/>
              </a:spcBef>
              <a:buClr>
                <a:srgbClr val="E94C00"/>
              </a:buClr>
              <a:buSzPct val="75000"/>
              <a:buFont typeface="Times" charset="0"/>
              <a:buChar char="•"/>
              <a:defRPr sz="2000">
                <a:solidFill>
                  <a:schemeClr val="tx1"/>
                </a:solidFill>
                <a:latin typeface="Verdana" charset="0"/>
                <a:ea typeface="ヒラギノ角ゴ Pro W3" charset="-128"/>
              </a:defRPr>
            </a:lvl2pPr>
            <a:lvl3pPr marL="1143000" indent="-228600">
              <a:lnSpc>
                <a:spcPct val="90000"/>
              </a:lnSpc>
              <a:spcBef>
                <a:spcPct val="30000"/>
              </a:spcBef>
              <a:buClr>
                <a:srgbClr val="E94C00"/>
              </a:buClr>
              <a:buSzPct val="75000"/>
              <a:buFont typeface="Times" charset="0"/>
              <a:buChar char="•"/>
              <a:defRPr>
                <a:solidFill>
                  <a:schemeClr val="tx1"/>
                </a:solidFill>
                <a:latin typeface="Verdana" charset="0"/>
                <a:ea typeface="ヒラギノ角ゴ Pro W3" charset="-128"/>
              </a:defRPr>
            </a:lvl3pPr>
            <a:lvl4pPr marL="1600200" indent="-228600">
              <a:lnSpc>
                <a:spcPct val="90000"/>
              </a:lnSpc>
              <a:spcBef>
                <a:spcPct val="30000"/>
              </a:spcBef>
              <a:buClr>
                <a:srgbClr val="E94C00"/>
              </a:buClr>
              <a:buSzPct val="75000"/>
              <a:buFont typeface="Times" charset="0"/>
              <a:buChar char="•"/>
              <a:defRPr sz="1600">
                <a:solidFill>
                  <a:schemeClr val="tx1"/>
                </a:solidFill>
                <a:latin typeface="Verdana" charset="0"/>
                <a:ea typeface="ヒラギノ角ゴ Pro W3" charset="-128"/>
              </a:defRPr>
            </a:lvl4pPr>
            <a:lvl5pPr marL="2057400" indent="-228600">
              <a:lnSpc>
                <a:spcPct val="90000"/>
              </a:lnSpc>
              <a:spcBef>
                <a:spcPct val="30000"/>
              </a:spcBef>
              <a:buClr>
                <a:srgbClr val="E94C00"/>
              </a:buClr>
              <a:buSzPct val="75000"/>
              <a:buFont typeface="Times" charset="0"/>
              <a:buChar char="•"/>
              <a:defRPr sz="1400">
                <a:solidFill>
                  <a:schemeClr val="tx1"/>
                </a:solidFill>
                <a:latin typeface="Verdana" charset="0"/>
                <a:ea typeface="ヒラギノ角ゴ Pro W3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rgbClr val="E94C00"/>
              </a:buClr>
              <a:buSzPct val="75000"/>
              <a:buFont typeface="Times" charset="0"/>
              <a:buChar char="•"/>
              <a:defRPr sz="1400">
                <a:solidFill>
                  <a:schemeClr val="tx1"/>
                </a:solidFill>
                <a:latin typeface="Verdana" charset="0"/>
                <a:ea typeface="ヒラギノ角ゴ Pro W3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rgbClr val="E94C00"/>
              </a:buClr>
              <a:buSzPct val="75000"/>
              <a:buFont typeface="Times" charset="0"/>
              <a:buChar char="•"/>
              <a:defRPr sz="1400">
                <a:solidFill>
                  <a:schemeClr val="tx1"/>
                </a:solidFill>
                <a:latin typeface="Verdana" charset="0"/>
                <a:ea typeface="ヒラギノ角ゴ Pro W3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rgbClr val="E94C00"/>
              </a:buClr>
              <a:buSzPct val="75000"/>
              <a:buFont typeface="Times" charset="0"/>
              <a:buChar char="•"/>
              <a:defRPr sz="1400">
                <a:solidFill>
                  <a:schemeClr val="tx1"/>
                </a:solidFill>
                <a:latin typeface="Verdana" charset="0"/>
                <a:ea typeface="ヒラギノ角ゴ Pro W3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rgbClr val="E94C00"/>
              </a:buClr>
              <a:buSzPct val="75000"/>
              <a:buFont typeface="Times" charset="0"/>
              <a:buChar char="•"/>
              <a:defRPr sz="1400">
                <a:solidFill>
                  <a:schemeClr val="tx1"/>
                </a:solidFill>
                <a:latin typeface="Verdana" charset="0"/>
                <a:ea typeface="ヒラギノ角ゴ Pro W3" charset="-128"/>
              </a:defRPr>
            </a:lvl9pPr>
          </a:lstStyle>
          <a:p>
            <a:pPr algn="ctr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nl-NL" altLang="nl-NL">
                <a:solidFill>
                  <a:schemeClr val="accent2"/>
                </a:solidFill>
              </a:rPr>
              <a:t>betaalkantoor</a:t>
            </a:r>
          </a:p>
          <a:p>
            <a:pPr algn="ctr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nl-NL" altLang="nl-NL">
                <a:solidFill>
                  <a:schemeClr val="accent2"/>
                </a:solidFill>
              </a:rPr>
              <a:t>NZa</a:t>
            </a:r>
          </a:p>
        </p:txBody>
      </p:sp>
      <p:sp>
        <p:nvSpPr>
          <p:cNvPr id="12294" name="Text Box 17"/>
          <p:cNvSpPr txBox="1">
            <a:spLocks noChangeArrowheads="1"/>
          </p:cNvSpPr>
          <p:nvPr/>
        </p:nvSpPr>
        <p:spPr bwMode="auto">
          <a:xfrm>
            <a:off x="5149850" y="1700213"/>
            <a:ext cx="2951163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ct val="30000"/>
              </a:spcBef>
              <a:buClr>
                <a:srgbClr val="E94C00"/>
              </a:buClr>
              <a:buSzPct val="75000"/>
              <a:buFont typeface="Times" charset="0"/>
              <a:buChar char="•"/>
              <a:defRPr sz="2400">
                <a:solidFill>
                  <a:schemeClr val="tx1"/>
                </a:solidFill>
                <a:latin typeface="Verdana" charset="0"/>
                <a:ea typeface="ヒラギノ角ゴ Pro W3" charset="-128"/>
              </a:defRPr>
            </a:lvl1pPr>
            <a:lvl2pPr marL="742950" indent="-285750">
              <a:lnSpc>
                <a:spcPct val="90000"/>
              </a:lnSpc>
              <a:spcBef>
                <a:spcPct val="30000"/>
              </a:spcBef>
              <a:buClr>
                <a:srgbClr val="E94C00"/>
              </a:buClr>
              <a:buSzPct val="75000"/>
              <a:buFont typeface="Times" charset="0"/>
              <a:buChar char="•"/>
              <a:defRPr sz="2000">
                <a:solidFill>
                  <a:schemeClr val="tx1"/>
                </a:solidFill>
                <a:latin typeface="Verdana" charset="0"/>
                <a:ea typeface="ヒラギノ角ゴ Pro W3" charset="-128"/>
              </a:defRPr>
            </a:lvl2pPr>
            <a:lvl3pPr marL="1143000" indent="-228600">
              <a:lnSpc>
                <a:spcPct val="90000"/>
              </a:lnSpc>
              <a:spcBef>
                <a:spcPct val="30000"/>
              </a:spcBef>
              <a:buClr>
                <a:srgbClr val="E94C00"/>
              </a:buClr>
              <a:buSzPct val="75000"/>
              <a:buFont typeface="Times" charset="0"/>
              <a:buChar char="•"/>
              <a:defRPr>
                <a:solidFill>
                  <a:schemeClr val="tx1"/>
                </a:solidFill>
                <a:latin typeface="Verdana" charset="0"/>
                <a:ea typeface="ヒラギノ角ゴ Pro W3" charset="-128"/>
              </a:defRPr>
            </a:lvl3pPr>
            <a:lvl4pPr marL="1600200" indent="-228600">
              <a:lnSpc>
                <a:spcPct val="90000"/>
              </a:lnSpc>
              <a:spcBef>
                <a:spcPct val="30000"/>
              </a:spcBef>
              <a:buClr>
                <a:srgbClr val="E94C00"/>
              </a:buClr>
              <a:buSzPct val="75000"/>
              <a:buFont typeface="Times" charset="0"/>
              <a:buChar char="•"/>
              <a:defRPr sz="1600">
                <a:solidFill>
                  <a:schemeClr val="tx1"/>
                </a:solidFill>
                <a:latin typeface="Verdana" charset="0"/>
                <a:ea typeface="ヒラギノ角ゴ Pro W3" charset="-128"/>
              </a:defRPr>
            </a:lvl4pPr>
            <a:lvl5pPr marL="2057400" indent="-228600">
              <a:lnSpc>
                <a:spcPct val="90000"/>
              </a:lnSpc>
              <a:spcBef>
                <a:spcPct val="30000"/>
              </a:spcBef>
              <a:buClr>
                <a:srgbClr val="E94C00"/>
              </a:buClr>
              <a:buSzPct val="75000"/>
              <a:buFont typeface="Times" charset="0"/>
              <a:buChar char="•"/>
              <a:defRPr sz="1400">
                <a:solidFill>
                  <a:schemeClr val="tx1"/>
                </a:solidFill>
                <a:latin typeface="Verdana" charset="0"/>
                <a:ea typeface="ヒラギノ角ゴ Pro W3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rgbClr val="E94C00"/>
              </a:buClr>
              <a:buSzPct val="75000"/>
              <a:buFont typeface="Times" charset="0"/>
              <a:buChar char="•"/>
              <a:defRPr sz="1400">
                <a:solidFill>
                  <a:schemeClr val="tx1"/>
                </a:solidFill>
                <a:latin typeface="Verdana" charset="0"/>
                <a:ea typeface="ヒラギノ角ゴ Pro W3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rgbClr val="E94C00"/>
              </a:buClr>
              <a:buSzPct val="75000"/>
              <a:buFont typeface="Times" charset="0"/>
              <a:buChar char="•"/>
              <a:defRPr sz="1400">
                <a:solidFill>
                  <a:schemeClr val="tx1"/>
                </a:solidFill>
                <a:latin typeface="Verdana" charset="0"/>
                <a:ea typeface="ヒラギノ角ゴ Pro W3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rgbClr val="E94C00"/>
              </a:buClr>
              <a:buSzPct val="75000"/>
              <a:buFont typeface="Times" charset="0"/>
              <a:buChar char="•"/>
              <a:defRPr sz="1400">
                <a:solidFill>
                  <a:schemeClr val="tx1"/>
                </a:solidFill>
                <a:latin typeface="Verdana" charset="0"/>
                <a:ea typeface="ヒラギノ角ゴ Pro W3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rgbClr val="E94C00"/>
              </a:buClr>
              <a:buSzPct val="75000"/>
              <a:buFont typeface="Times" charset="0"/>
              <a:buChar char="•"/>
              <a:defRPr sz="1400">
                <a:solidFill>
                  <a:schemeClr val="tx1"/>
                </a:solidFill>
                <a:latin typeface="Verdana" charset="0"/>
                <a:ea typeface="ヒラギノ角ゴ Pro W3" charset="-128"/>
              </a:defRPr>
            </a:lvl9pPr>
          </a:lstStyle>
          <a:p>
            <a:pPr algn="ctr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nl-NL" altLang="nl-NL">
                <a:solidFill>
                  <a:schemeClr val="accent2"/>
                </a:solidFill>
              </a:rPr>
              <a:t>beleidscyclus</a:t>
            </a:r>
          </a:p>
          <a:p>
            <a:pPr algn="ctr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nl-NL" altLang="nl-NL">
                <a:solidFill>
                  <a:schemeClr val="accent2"/>
                </a:solidFill>
              </a:rPr>
              <a:t>Capaciteitsorgaan</a:t>
            </a:r>
          </a:p>
        </p:txBody>
      </p:sp>
    </p:spTree>
    <p:extLst>
      <p:ext uri="{BB962C8B-B14F-4D97-AF65-F5344CB8AC3E}">
        <p14:creationId xmlns:p14="http://schemas.microsoft.com/office/powerpoint/2010/main" val="39952791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Bekostiging FZO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altLang="nl-NL" smtClean="0"/>
              <a:t>Beschikbaarheidsbijdrage van de NZa:</a:t>
            </a:r>
          </a:p>
          <a:p>
            <a:endParaRPr lang="nl-NL" altLang="nl-NL" smtClean="0"/>
          </a:p>
          <a:p>
            <a:r>
              <a:rPr lang="nl-NL" altLang="nl-NL" smtClean="0"/>
              <a:t>  Vrijheid van opleiden</a:t>
            </a:r>
          </a:p>
          <a:p>
            <a:r>
              <a:rPr lang="nl-NL" altLang="nl-NL" smtClean="0"/>
              <a:t>  Prestatiegerichte bekostiging, </a:t>
            </a:r>
          </a:p>
          <a:p>
            <a:pPr lvl="1"/>
            <a:r>
              <a:rPr lang="nl-NL" altLang="nl-NL" smtClean="0"/>
              <a:t>gem. 45.000 euro per opleidingsjaar</a:t>
            </a:r>
          </a:p>
          <a:p>
            <a:r>
              <a:rPr lang="nl-NL" altLang="nl-NL" smtClean="0"/>
              <a:t>  Open einderegeling</a:t>
            </a:r>
          </a:p>
          <a:p>
            <a:r>
              <a:rPr lang="nl-NL" altLang="nl-NL" smtClean="0"/>
              <a:t>  Prettige regeling</a:t>
            </a:r>
          </a:p>
          <a:p>
            <a:endParaRPr lang="nl-NL" altLang="nl-NL" dirty="0" smtClean="0"/>
          </a:p>
        </p:txBody>
      </p:sp>
    </p:spTree>
    <p:extLst>
      <p:ext uri="{BB962C8B-B14F-4D97-AF65-F5344CB8AC3E}">
        <p14:creationId xmlns:p14="http://schemas.microsoft.com/office/powerpoint/2010/main" val="1185609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Vergoedingsbedragen 2017</a:t>
            </a:r>
            <a:endParaRPr lang="nl-NL" dirty="0"/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1377192"/>
            <a:ext cx="6624244" cy="4500080"/>
          </a:xfrm>
        </p:spPr>
      </p:pic>
    </p:spTree>
    <p:extLst>
      <p:ext uri="{BB962C8B-B14F-4D97-AF65-F5344CB8AC3E}">
        <p14:creationId xmlns:p14="http://schemas.microsoft.com/office/powerpoint/2010/main" val="1323750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e FZO_format blanco [Alleen-lezen]" id="{15F7517A-FE41-4DC1-8641-EA59B721C65E}" vid="{2DE8B4EC-8556-4CD5-9C87-BB969567DE25}"/>
    </a:ext>
  </a:extLst>
</a:theme>
</file>

<file path=ppt/theme/theme2.xml><?xml version="1.0" encoding="utf-8"?>
<a:theme xmlns:a="http://schemas.openxmlformats.org/drawingml/2006/main" name="Office-the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the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9CD65CC50BDBA4E9D08FC9344BDE8E1" ma:contentTypeVersion="4" ma:contentTypeDescription="Een nieuw document maken." ma:contentTypeScope="" ma:versionID="9ebd99c389ee034e6aea50d08873a159">
  <xsd:schema xmlns:xsd="http://www.w3.org/2001/XMLSchema" xmlns:xs="http://www.w3.org/2001/XMLSchema" xmlns:p="http://schemas.microsoft.com/office/2006/metadata/properties" xmlns:ns2="1c0d2652-564e-44de-aca5-41ba5b17bf65" targetNamespace="http://schemas.microsoft.com/office/2006/metadata/properties" ma:root="true" ma:fieldsID="89ebb3e05dbb31ebfd55466582fb6d68" ns2:_="">
    <xsd:import namespace="1c0d2652-564e-44de-aca5-41ba5b17bf65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2:LastSharedByUser" minOccurs="0"/>
                <xsd:element ref="ns2:LastSharedByTim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c0d2652-564e-44de-aca5-41ba5b17bf65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Gedeeld met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Gedeeld met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LastSharedByUser" ma:index="10" nillable="true" ma:displayName="Laatst gedeeld, per gebruiker" ma:description="" ma:internalName="LastSharedByUser" ma:readOnly="true">
      <xsd:simpleType>
        <xsd:restriction base="dms:Note">
          <xsd:maxLength value="255"/>
        </xsd:restriction>
      </xsd:simpleType>
    </xsd:element>
    <xsd:element name="LastSharedByTime" ma:index="11" nillable="true" ma:displayName="Laatst gedeeld, per tijdstip" ma:description="" ma:internalName="LastSharedByTime" ma:readOnly="true">
      <xsd:simpleType>
        <xsd:restriction base="dms:DateTim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303CD23A-154D-42D9-8B17-FBD7895A4F20}">
  <ds:schemaRefs>
    <ds:schemaRef ds:uri="1c0d2652-564e-44de-aca5-41ba5b17bf65"/>
    <ds:schemaRef ds:uri="http://schemas.microsoft.com/office/infopath/2007/PartnerControls"/>
    <ds:schemaRef ds:uri="http://schemas.microsoft.com/office/2006/documentManagement/types"/>
    <ds:schemaRef ds:uri="http://purl.org/dc/dcmitype/"/>
    <ds:schemaRef ds:uri="http://purl.org/dc/terms/"/>
    <ds:schemaRef ds:uri="http://schemas.microsoft.com/office/2006/metadata/properties"/>
    <ds:schemaRef ds:uri="http://purl.org/dc/elements/1.1/"/>
    <ds:schemaRef ds:uri="http://schemas.openxmlformats.org/package/2006/metadata/core-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B7E46F57-FB84-4A61-947E-E128BFA0872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c0d2652-564e-44de-aca5-41ba5b17bf6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E45BC93B-5BF9-4932-801D-20F417940DDD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Presentatie%20FZO_format%20blanco</Template>
  <TotalTime>4421</TotalTime>
  <Words>1287</Words>
  <Application>Microsoft Macintosh PowerPoint</Application>
  <PresentationFormat>Diavoorstelling (4:3)</PresentationFormat>
  <Paragraphs>219</Paragraphs>
  <Slides>25</Slides>
  <Notes>15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6</vt:i4>
      </vt:variant>
      <vt:variant>
        <vt:lpstr>Thema</vt:lpstr>
      </vt:variant>
      <vt:variant>
        <vt:i4>1</vt:i4>
      </vt:variant>
      <vt:variant>
        <vt:lpstr>Diatitels</vt:lpstr>
      </vt:variant>
      <vt:variant>
        <vt:i4>25</vt:i4>
      </vt:variant>
    </vt:vector>
  </HeadingPairs>
  <TitlesOfParts>
    <vt:vector size="32" baseType="lpstr">
      <vt:lpstr>Calibri</vt:lpstr>
      <vt:lpstr>Cambria Math</vt:lpstr>
      <vt:lpstr>Times</vt:lpstr>
      <vt:lpstr>Verdana</vt:lpstr>
      <vt:lpstr>ヒラギノ角ゴ Pro W3</vt:lpstr>
      <vt:lpstr>Arial</vt:lpstr>
      <vt:lpstr>Kantoorthema</vt:lpstr>
      <vt:lpstr>FZO opleidingsplan</vt:lpstr>
      <vt:lpstr>Agenda</vt:lpstr>
      <vt:lpstr>Doel bijeenkomst</vt:lpstr>
      <vt:lpstr>Urgentie</vt:lpstr>
      <vt:lpstr>Hoe werkt het FZO?</vt:lpstr>
      <vt:lpstr>Hoe werkt het FZO?</vt:lpstr>
      <vt:lpstr>Hoe werkt het FZO?</vt:lpstr>
      <vt:lpstr>Bekostiging FZO</vt:lpstr>
      <vt:lpstr>Vergoedingsbedragen 2017</vt:lpstr>
      <vt:lpstr>Wat wordt er van mij verwacht?</vt:lpstr>
      <vt:lpstr>Rol van de RvB</vt:lpstr>
      <vt:lpstr>Rol van FZO-contactpersoon</vt:lpstr>
      <vt:lpstr>Rol van lijnmanagement  </vt:lpstr>
      <vt:lpstr>Rol van financieel management</vt:lpstr>
      <vt:lpstr>Rol van HRM</vt:lpstr>
      <vt:lpstr>Rol van opleidingen/leerhuis</vt:lpstr>
      <vt:lpstr>Misverstanden</vt:lpstr>
      <vt:lpstr>Draaiboek FZO-beroepen</vt:lpstr>
      <vt:lpstr>Lokale planning</vt:lpstr>
      <vt:lpstr>Regionale planning</vt:lpstr>
      <vt:lpstr>Van regionale planning naar realisatie</vt:lpstr>
      <vt:lpstr>Stand van zaken in #instelling#</vt:lpstr>
      <vt:lpstr>Stand van zaken in #regio#</vt:lpstr>
      <vt:lpstr>Vervolg NVZ/NFU</vt:lpstr>
      <vt:lpstr>Waar vind ik informatie?:</vt:lpstr>
    </vt:vector>
  </TitlesOfParts>
  <Company/>
  <LinksUpToDate>false</LinksUpToDate>
  <SharedDoc>false</SharedDoc>
  <HyperlinksChanged>false</HyperlinksChanged>
  <AppVersion>15.0029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Opleidingsinspanning 2020</dc:title>
  <dc:creator>Niels Oerlemans</dc:creator>
  <cp:lastModifiedBy>Niels Oerlemans</cp:lastModifiedBy>
  <cp:revision>47</cp:revision>
  <cp:lastPrinted>2017-01-06T15:35:34Z</cp:lastPrinted>
  <dcterms:created xsi:type="dcterms:W3CDTF">2017-01-05T11:01:46Z</dcterms:created>
  <dcterms:modified xsi:type="dcterms:W3CDTF">2017-01-09T18:11:15Z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0x01010019CD65CC50BDBA4E9D08FC9344BDE8E1</vt:lpwstr>
  </property>
</Properties>
</file>